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2" r:id="rId3"/>
    <p:sldMasterId id="2147483654" r:id="rId4"/>
  </p:sldMasterIdLst>
  <p:notesMasterIdLst>
    <p:notesMasterId r:id="rId60"/>
  </p:notesMasterIdLst>
  <p:handoutMasterIdLst>
    <p:handoutMasterId r:id="rId61"/>
  </p:handoutMasterIdLst>
  <p:sldIdLst>
    <p:sldId id="358" r:id="rId5"/>
    <p:sldId id="413" r:id="rId6"/>
    <p:sldId id="414" r:id="rId7"/>
    <p:sldId id="415" r:id="rId8"/>
    <p:sldId id="416" r:id="rId9"/>
    <p:sldId id="427" r:id="rId10"/>
    <p:sldId id="500" r:id="rId11"/>
    <p:sldId id="503" r:id="rId12"/>
    <p:sldId id="504" r:id="rId13"/>
    <p:sldId id="424" r:id="rId14"/>
    <p:sldId id="430" r:id="rId15"/>
    <p:sldId id="425" r:id="rId16"/>
    <p:sldId id="437" r:id="rId17"/>
    <p:sldId id="505" r:id="rId18"/>
    <p:sldId id="432" r:id="rId19"/>
    <p:sldId id="434" r:id="rId20"/>
    <p:sldId id="435" r:id="rId21"/>
    <p:sldId id="476" r:id="rId22"/>
    <p:sldId id="480" r:id="rId23"/>
    <p:sldId id="506" r:id="rId24"/>
    <p:sldId id="507" r:id="rId25"/>
    <p:sldId id="508" r:id="rId26"/>
    <p:sldId id="509" r:id="rId27"/>
    <p:sldId id="510" r:id="rId28"/>
    <p:sldId id="511" r:id="rId29"/>
    <p:sldId id="474" r:id="rId30"/>
    <p:sldId id="469" r:id="rId31"/>
    <p:sldId id="470" r:id="rId32"/>
    <p:sldId id="475" r:id="rId33"/>
    <p:sldId id="445" r:id="rId34"/>
    <p:sldId id="499" r:id="rId35"/>
    <p:sldId id="451" r:id="rId36"/>
    <p:sldId id="498" r:id="rId37"/>
    <p:sldId id="450" r:id="rId38"/>
    <p:sldId id="447" r:id="rId39"/>
    <p:sldId id="449" r:id="rId40"/>
    <p:sldId id="492" r:id="rId41"/>
    <p:sldId id="448" r:id="rId42"/>
    <p:sldId id="453" r:id="rId43"/>
    <p:sldId id="512" r:id="rId44"/>
    <p:sldId id="513" r:id="rId45"/>
    <p:sldId id="501" r:id="rId46"/>
    <p:sldId id="490" r:id="rId47"/>
    <p:sldId id="497" r:id="rId48"/>
    <p:sldId id="493" r:id="rId49"/>
    <p:sldId id="494" r:id="rId50"/>
    <p:sldId id="481" r:id="rId51"/>
    <p:sldId id="489" r:id="rId52"/>
    <p:sldId id="482" r:id="rId53"/>
    <p:sldId id="483" r:id="rId54"/>
    <p:sldId id="484" r:id="rId55"/>
    <p:sldId id="485" r:id="rId56"/>
    <p:sldId id="486" r:id="rId57"/>
    <p:sldId id="487" r:id="rId58"/>
    <p:sldId id="488" r:id="rId59"/>
  </p:sldIdLst>
  <p:sldSz cx="9144000" cy="6858000" type="screen4x3"/>
  <p:notesSz cx="6985000" cy="9283700"/>
  <p:defaultTextStyle>
    <a:defPPr>
      <a:defRPr lang="en-US"/>
    </a:defPPr>
    <a:lvl1pPr algn="ctr" rtl="0" fontAlgn="base">
      <a:spcBef>
        <a:spcPct val="0"/>
      </a:spcBef>
      <a:spcAft>
        <a:spcPct val="0"/>
      </a:spcAft>
      <a:defRPr sz="1000" kern="1200">
        <a:solidFill>
          <a:schemeClr val="tx1"/>
        </a:solidFill>
        <a:latin typeface="Arial" charset="0"/>
        <a:ea typeface="+mn-ea"/>
        <a:cs typeface="+mn-cs"/>
      </a:defRPr>
    </a:lvl1pPr>
    <a:lvl2pPr marL="457200" algn="ctr" rtl="0" fontAlgn="base">
      <a:spcBef>
        <a:spcPct val="0"/>
      </a:spcBef>
      <a:spcAft>
        <a:spcPct val="0"/>
      </a:spcAft>
      <a:defRPr sz="1000" kern="1200">
        <a:solidFill>
          <a:schemeClr val="tx1"/>
        </a:solidFill>
        <a:latin typeface="Arial" charset="0"/>
        <a:ea typeface="+mn-ea"/>
        <a:cs typeface="+mn-cs"/>
      </a:defRPr>
    </a:lvl2pPr>
    <a:lvl3pPr marL="914400" algn="ctr" rtl="0" fontAlgn="base">
      <a:spcBef>
        <a:spcPct val="0"/>
      </a:spcBef>
      <a:spcAft>
        <a:spcPct val="0"/>
      </a:spcAft>
      <a:defRPr sz="1000" kern="1200">
        <a:solidFill>
          <a:schemeClr val="tx1"/>
        </a:solidFill>
        <a:latin typeface="Arial" charset="0"/>
        <a:ea typeface="+mn-ea"/>
        <a:cs typeface="+mn-cs"/>
      </a:defRPr>
    </a:lvl3pPr>
    <a:lvl4pPr marL="1371600" algn="ctr" rtl="0" fontAlgn="base">
      <a:spcBef>
        <a:spcPct val="0"/>
      </a:spcBef>
      <a:spcAft>
        <a:spcPct val="0"/>
      </a:spcAft>
      <a:defRPr sz="1000" kern="1200">
        <a:solidFill>
          <a:schemeClr val="tx1"/>
        </a:solidFill>
        <a:latin typeface="Arial" charset="0"/>
        <a:ea typeface="+mn-ea"/>
        <a:cs typeface="+mn-cs"/>
      </a:defRPr>
    </a:lvl4pPr>
    <a:lvl5pPr marL="1828800" algn="ctr"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144">
          <p15:clr>
            <a:srgbClr val="A4A3A4"/>
          </p15:clr>
        </p15:guide>
        <p15:guide id="3" pos="5664">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BE1"/>
    <a:srgbClr val="EAEAEA"/>
    <a:srgbClr val="0066CC"/>
    <a:srgbClr val="008000"/>
    <a:srgbClr val="CCCC00"/>
    <a:srgbClr val="5D9A0C"/>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11" autoAdjust="0"/>
    <p:restoredTop sz="92230" autoAdjust="0"/>
  </p:normalViewPr>
  <p:slideViewPr>
    <p:cSldViewPr snapToGrid="0">
      <p:cViewPr varScale="1">
        <p:scale>
          <a:sx n="83" d="100"/>
          <a:sy n="83" d="100"/>
        </p:scale>
        <p:origin x="1896" y="78"/>
      </p:cViewPr>
      <p:guideLst>
        <p:guide orient="horz" pos="1008"/>
        <p:guide pos="144"/>
        <p:guide pos="566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14"/>
    </p:cViewPr>
  </p:sorterViewPr>
  <p:notesViewPr>
    <p:cSldViewPr snapToGrid="0">
      <p:cViewPr varScale="1">
        <p:scale>
          <a:sx n="67" d="100"/>
          <a:sy n="67" d="100"/>
        </p:scale>
        <p:origin x="3282" y="84"/>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6.wmf"/><Relationship Id="rId4"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pPr>
              <a:defRPr/>
            </a:pPr>
            <a:fld id="{A35D8287-5E50-4094-8604-954CAA63EE2D}" type="datetimeFigureOut">
              <a:rPr lang="en-US"/>
              <a:pPr>
                <a:defRPr/>
              </a:pPr>
              <a:t>06/11/2019</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pPr>
              <a:defRPr/>
            </a:pPr>
            <a:fld id="{AD5F864F-F79B-4387-8233-23192686B1CC}" type="slidenum">
              <a:rPr lang="en-US"/>
              <a:pPr>
                <a:defRPr/>
              </a:pPr>
              <a:t>‹#›</a:t>
            </a:fld>
            <a:endParaRPr lang="en-US"/>
          </a:p>
        </p:txBody>
      </p:sp>
    </p:spTree>
    <p:extLst>
      <p:ext uri="{BB962C8B-B14F-4D97-AF65-F5344CB8AC3E}">
        <p14:creationId xmlns:p14="http://schemas.microsoft.com/office/powerpoint/2010/main" val="3090152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t" anchorCtr="0" compatLnSpc="1">
            <a:prstTxWarp prst="textNoShape">
              <a:avLst/>
            </a:prstTxWarp>
          </a:bodyPr>
          <a:lstStyle>
            <a:lvl1pPr algn="l" defTabSz="930275">
              <a:defRPr sz="1200"/>
            </a:lvl1pPr>
          </a:lstStyle>
          <a:p>
            <a:pPr>
              <a:defRPr/>
            </a:pPr>
            <a:endParaRPr lang="en-US"/>
          </a:p>
        </p:txBody>
      </p:sp>
      <p:sp>
        <p:nvSpPr>
          <p:cNvPr id="4099" name="Rectangle 3"/>
          <p:cNvSpPr>
            <a:spLocks noGrp="1" noChangeArrowheads="1"/>
          </p:cNvSpPr>
          <p:nvPr>
            <p:ph type="dt" idx="1"/>
          </p:nvPr>
        </p:nvSpPr>
        <p:spPr bwMode="auto">
          <a:xfrm>
            <a:off x="3956050" y="0"/>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t" anchorCtr="0" compatLnSpc="1">
            <a:prstTxWarp prst="textNoShape">
              <a:avLst/>
            </a:prstTxWarp>
          </a:bodyPr>
          <a:lstStyle>
            <a:lvl1pPr algn="r" defTabSz="930275">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98500" y="4408488"/>
            <a:ext cx="5588000" cy="417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18563"/>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b" anchorCtr="0" compatLnSpc="1">
            <a:prstTxWarp prst="textNoShape">
              <a:avLst/>
            </a:prstTxWarp>
          </a:bodyPr>
          <a:lstStyle>
            <a:lvl1pPr algn="l" defTabSz="930275">
              <a:defRPr sz="1200"/>
            </a:lvl1pPr>
          </a:lstStyle>
          <a:p>
            <a:pPr>
              <a:defRPr/>
            </a:pPr>
            <a:endParaRPr lang="en-US"/>
          </a:p>
        </p:txBody>
      </p:sp>
      <p:sp>
        <p:nvSpPr>
          <p:cNvPr id="4103" name="Rectangle 7"/>
          <p:cNvSpPr>
            <a:spLocks noGrp="1" noChangeArrowheads="1"/>
          </p:cNvSpPr>
          <p:nvPr>
            <p:ph type="sldNum" sz="quarter" idx="5"/>
          </p:nvPr>
        </p:nvSpPr>
        <p:spPr bwMode="auto">
          <a:xfrm>
            <a:off x="3956050" y="8818563"/>
            <a:ext cx="30273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60" tIns="46480" rIns="92960" bIns="46480" numCol="1" anchor="b" anchorCtr="0" compatLnSpc="1">
            <a:prstTxWarp prst="textNoShape">
              <a:avLst/>
            </a:prstTxWarp>
          </a:bodyPr>
          <a:lstStyle>
            <a:lvl1pPr algn="r" defTabSz="930275">
              <a:defRPr sz="1200"/>
            </a:lvl1pPr>
          </a:lstStyle>
          <a:p>
            <a:pPr>
              <a:defRPr/>
            </a:pPr>
            <a:fld id="{F37EE045-9483-40B5-A9F3-ACFF3322D457}" type="slidenum">
              <a:rPr lang="en-US"/>
              <a:pPr>
                <a:defRPr/>
              </a:pPr>
              <a:t>‹#›</a:t>
            </a:fld>
            <a:endParaRPr lang="en-US"/>
          </a:p>
        </p:txBody>
      </p:sp>
    </p:spTree>
    <p:extLst>
      <p:ext uri="{BB962C8B-B14F-4D97-AF65-F5344CB8AC3E}">
        <p14:creationId xmlns:p14="http://schemas.microsoft.com/office/powerpoint/2010/main" val="4249271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i="1" dirty="0"/>
              <a:t>While regression analysis is often employed in such a way as to test theories that the current values of one or more independent time series affect the current value of another time series, this type of analysis of time series is not called "time series analysis", which focuses on comparing values of a single time series or multiple dependent time series at different points in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i="1" dirty="0"/>
              <a:t>Prediction: An estimation of any event happening [in the past, present or future] e.g. Percentage of house owners buying home insurance</a:t>
            </a:r>
          </a:p>
          <a:p>
            <a:pPr marL="0" indent="0">
              <a:buFont typeface="Arial" panose="020B0604020202020204" pitchFamily="34" charset="0"/>
              <a:buNone/>
            </a:pPr>
            <a:r>
              <a:rPr lang="en-US" i="1" baseline="0" dirty="0"/>
              <a:t>   </a:t>
            </a:r>
            <a:r>
              <a:rPr lang="en-US" i="1" dirty="0"/>
              <a:t>Forecasting: Is always associated with a time dimension in the future i.e. estimation for some specific future duration or over a period of time e.g. Total sales in July, 2017. Forecasting is a subset of prediction.</a:t>
            </a:r>
          </a:p>
          <a:p>
            <a:pPr marL="0" indent="0">
              <a:buFont typeface="Arial" panose="020B0604020202020204" pitchFamily="34" charset="0"/>
              <a:buNone/>
            </a:pPr>
            <a:endParaRPr lang="en-US" i="1" dirty="0"/>
          </a:p>
          <a:p>
            <a:pPr marL="171450" indent="-171450">
              <a:buFont typeface="Arial" panose="020B0604020202020204" pitchFamily="34" charset="0"/>
              <a:buChar char="•"/>
            </a:pPr>
            <a:r>
              <a:rPr lang="en-US" i="1" dirty="0"/>
              <a:t>"Forecasting would be a subset of prediction. Any time you predict into the future it is a forecast. All forecasts are predictions, but not all predictions are forecasts, as when you would use regression to explain the relationship between two variables."</a:t>
            </a:r>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a:t>
            </a:fld>
            <a:endParaRPr lang="en-US"/>
          </a:p>
        </p:txBody>
      </p:sp>
    </p:spTree>
    <p:extLst>
      <p:ext uri="{BB962C8B-B14F-4D97-AF65-F5344CB8AC3E}">
        <p14:creationId xmlns:p14="http://schemas.microsoft.com/office/powerpoint/2010/main" val="38341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ETS models, </a:t>
            </a:r>
            <a:r>
              <a:rPr lang="en-US" dirty="0" err="1"/>
              <a:t>Akaike’s</a:t>
            </a:r>
            <a:r>
              <a:rPr lang="en-US" dirty="0"/>
              <a:t> Information Criterion (AIC) is defined as</a:t>
            </a:r>
          </a:p>
          <a:p>
            <a:r>
              <a:rPr lang="en-US" dirty="0"/>
              <a:t>		AIC=−2log(L)+2k,where L is the likelihood of the model and k is the total number of parameters and initial states that have been estimated (including the residual variance). </a:t>
            </a:r>
          </a:p>
          <a:p>
            <a:endParaRPr lang="en-US" dirty="0"/>
          </a:p>
          <a:p>
            <a:r>
              <a:rPr lang="en-US" dirty="0"/>
              <a:t>The AIC corrected for small sample bias (</a:t>
            </a:r>
            <a:r>
              <a:rPr lang="en-US" dirty="0" err="1"/>
              <a:t>AICc</a:t>
            </a:r>
            <a:r>
              <a:rPr lang="en-US" dirty="0"/>
              <a:t>) is defined as</a:t>
            </a:r>
          </a:p>
          <a:p>
            <a:r>
              <a:rPr lang="en-US" dirty="0"/>
              <a:t>		</a:t>
            </a:r>
            <a:r>
              <a:rPr lang="en-US" dirty="0" err="1"/>
              <a:t>AICc</a:t>
            </a:r>
            <a:r>
              <a:rPr lang="en-US" dirty="0"/>
              <a:t>=AIC+2k(k+1)T−k−1,</a:t>
            </a:r>
          </a:p>
          <a:p>
            <a:endParaRPr lang="en-US" dirty="0"/>
          </a:p>
          <a:p>
            <a:r>
              <a:rPr lang="en-US" dirty="0"/>
              <a:t>And, the Bayesian Information Criterion (BIC) is</a:t>
            </a:r>
          </a:p>
          <a:p>
            <a:r>
              <a:rPr lang="en-US" dirty="0"/>
              <a:t>		BIC=</a:t>
            </a:r>
            <a:r>
              <a:rPr lang="en-US" dirty="0" err="1"/>
              <a:t>AIC+k</a:t>
            </a:r>
            <a:r>
              <a:rPr lang="en-US" dirty="0"/>
              <a:t>[log(T)−2].</a:t>
            </a:r>
          </a:p>
          <a:p>
            <a:endParaRPr lang="en-US" dirty="0"/>
          </a:p>
          <a:p>
            <a:r>
              <a:rPr lang="en-US" dirty="0"/>
              <a:t>Some of the combinations of (Error, Trend, Seasonal) can lead to numerical difficulties. Specifically, the models that can cause such instabilities are: ETS(M,M,A), ETS(</a:t>
            </a:r>
            <a:r>
              <a:rPr lang="en-US" dirty="0" err="1"/>
              <a:t>M,Md,A</a:t>
            </a:r>
            <a:r>
              <a:rPr lang="en-US" dirty="0"/>
              <a:t>), ETS(A,N,M), ETS(A,A,M), ETS(</a:t>
            </a:r>
            <a:r>
              <a:rPr lang="en-US" dirty="0" err="1"/>
              <a:t>A,Ad,M</a:t>
            </a:r>
            <a:r>
              <a:rPr lang="en-US" dirty="0"/>
              <a:t>), ETS(A,M,N), ETS(A,M,A), ETS(A,M,M), ETS(</a:t>
            </a:r>
            <a:r>
              <a:rPr lang="en-US" dirty="0" err="1"/>
              <a:t>A,Md,N</a:t>
            </a:r>
            <a:r>
              <a:rPr lang="en-US" dirty="0"/>
              <a:t>), ETS(</a:t>
            </a:r>
            <a:r>
              <a:rPr lang="en-US" dirty="0" err="1"/>
              <a:t>A,Md,A</a:t>
            </a:r>
            <a:r>
              <a:rPr lang="en-US" dirty="0"/>
              <a:t>), and ETS(</a:t>
            </a:r>
            <a:r>
              <a:rPr lang="en-US" dirty="0" err="1"/>
              <a:t>A,Md,M</a:t>
            </a:r>
            <a:r>
              <a:rPr lang="en-US" dirty="0"/>
              <a:t>). We normally do not consider these particular combinations when selecting a model.</a:t>
            </a:r>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18</a:t>
            </a:fld>
            <a:endParaRPr lang="en-US"/>
          </a:p>
        </p:txBody>
      </p:sp>
    </p:spTree>
    <p:extLst>
      <p:ext uri="{BB962C8B-B14F-4D97-AF65-F5344CB8AC3E}">
        <p14:creationId xmlns:p14="http://schemas.microsoft.com/office/powerpoint/2010/main" val="2333660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none" dirty="0"/>
              <a:t>R code:</a:t>
            </a:r>
          </a:p>
          <a:p>
            <a:endParaRPr lang="en-US" dirty="0"/>
          </a:p>
          <a:p>
            <a:r>
              <a:rPr lang="en-US" dirty="0" err="1"/>
              <a:t>ets</a:t>
            </a:r>
            <a:r>
              <a:rPr lang="en-US" dirty="0"/>
              <a:t>(y, model="ZZZ", damped=NULL, alpha=NULL, beta=NULL, gamma=NULL, phi=NULL, </a:t>
            </a:r>
            <a:r>
              <a:rPr lang="en-US" dirty="0" err="1"/>
              <a:t>additive.only</a:t>
            </a:r>
            <a:r>
              <a:rPr lang="en-US" dirty="0"/>
              <a:t>=FALSE, lambda=NULL, lower=c(rep(0.0001,3), 0.8), upper=c(rep(0.9999,3),0.98),</a:t>
            </a:r>
          </a:p>
          <a:p>
            <a:r>
              <a:rPr lang="en-US" dirty="0"/>
              <a:t>    	</a:t>
            </a:r>
            <a:r>
              <a:rPr lang="en-US" dirty="0" err="1"/>
              <a:t>opt.crit</a:t>
            </a:r>
            <a:r>
              <a:rPr lang="en-US" dirty="0"/>
              <a:t>=c("</a:t>
            </a:r>
            <a:r>
              <a:rPr lang="en-US" dirty="0" err="1"/>
              <a:t>lik</a:t>
            </a:r>
            <a:r>
              <a:rPr lang="en-US" dirty="0"/>
              <a:t>","</a:t>
            </a:r>
            <a:r>
              <a:rPr lang="en-US" dirty="0" err="1"/>
              <a:t>amse</a:t>
            </a:r>
            <a:r>
              <a:rPr lang="en-US" dirty="0"/>
              <a:t>","</a:t>
            </a:r>
            <a:r>
              <a:rPr lang="en-US" dirty="0" err="1"/>
              <a:t>mse</a:t>
            </a:r>
            <a:r>
              <a:rPr lang="en-US" dirty="0"/>
              <a:t>","sigma","</a:t>
            </a:r>
            <a:r>
              <a:rPr lang="en-US" dirty="0" err="1"/>
              <a:t>mae</a:t>
            </a:r>
            <a:r>
              <a:rPr lang="en-US" dirty="0"/>
              <a:t>"), </a:t>
            </a:r>
            <a:r>
              <a:rPr lang="en-US" dirty="0" err="1"/>
              <a:t>nmse</a:t>
            </a:r>
            <a:r>
              <a:rPr lang="en-US" dirty="0"/>
              <a:t>=3, bounds=c("</a:t>
            </a:r>
            <a:r>
              <a:rPr lang="en-US" dirty="0" err="1"/>
              <a:t>both","usual","admissible</a:t>
            </a:r>
            <a:r>
              <a:rPr lang="en-US" dirty="0"/>
              <a:t>"), </a:t>
            </a:r>
            <a:r>
              <a:rPr lang="en-US" dirty="0" err="1"/>
              <a:t>ic</a:t>
            </a:r>
            <a:r>
              <a:rPr lang="en-US" dirty="0"/>
              <a:t>=c("</a:t>
            </a:r>
            <a:r>
              <a:rPr lang="en-US" dirty="0" err="1"/>
              <a:t>aicc</a:t>
            </a:r>
            <a:r>
              <a:rPr lang="en-US" dirty="0"/>
              <a:t>","</a:t>
            </a:r>
            <a:r>
              <a:rPr lang="en-US" dirty="0" err="1"/>
              <a:t>aic</a:t>
            </a:r>
            <a:r>
              <a:rPr lang="en-US" dirty="0"/>
              <a:t>","</a:t>
            </a:r>
            <a:r>
              <a:rPr lang="en-US" dirty="0" err="1"/>
              <a:t>bic</a:t>
            </a:r>
            <a:r>
              <a:rPr lang="en-US" dirty="0"/>
              <a:t>"), restrict=TRUE)</a:t>
            </a:r>
          </a:p>
          <a:p>
            <a:r>
              <a:rPr lang="en-US" b="1" dirty="0"/>
              <a:t>damped</a:t>
            </a:r>
          </a:p>
          <a:p>
            <a:r>
              <a:rPr lang="en-US" dirty="0"/>
              <a:t>If damped=TRUE, then a damped trend will be used (either Ad or </a:t>
            </a:r>
            <a:r>
              <a:rPr lang="en-US" dirty="0" err="1"/>
              <a:t>Md</a:t>
            </a:r>
            <a:r>
              <a:rPr lang="en-US" dirty="0"/>
              <a:t>). If damped=FALSE, then a non-damped trend will used. If damped=NULL (the default), then either a damped or a non-damped trend will be selected according to the information criterion chosen.</a:t>
            </a:r>
          </a:p>
          <a:p>
            <a:endParaRPr lang="en-US" dirty="0"/>
          </a:p>
          <a:p>
            <a:r>
              <a:rPr lang="en-US" b="1" dirty="0"/>
              <a:t>alpha, beta, gamma, phi</a:t>
            </a:r>
          </a:p>
          <a:p>
            <a:r>
              <a:rPr lang="en-US" dirty="0"/>
              <a:t>The values of the smoothing parameters can be specified using these arguments. If they are set to NULL (the default setting for each of them), the parameters are estimated.</a:t>
            </a:r>
          </a:p>
          <a:p>
            <a:endParaRPr lang="en-US" dirty="0"/>
          </a:p>
          <a:p>
            <a:r>
              <a:rPr lang="en-US" b="1" dirty="0" err="1"/>
              <a:t>additive.only</a:t>
            </a:r>
            <a:endParaRPr lang="en-US" b="1" dirty="0"/>
          </a:p>
          <a:p>
            <a:r>
              <a:rPr lang="en-US" dirty="0"/>
              <a:t>Only models with additive components will be considered if </a:t>
            </a:r>
            <a:r>
              <a:rPr lang="en-US" dirty="0" err="1"/>
              <a:t>additive.only</a:t>
            </a:r>
            <a:r>
              <a:rPr lang="en-US" dirty="0"/>
              <a:t>=TRUE. Otherwise all models will be considered.</a:t>
            </a:r>
          </a:p>
          <a:p>
            <a:endParaRPr lang="en-US" dirty="0"/>
          </a:p>
          <a:p>
            <a:r>
              <a:rPr lang="en-US" b="1" dirty="0"/>
              <a:t>lambda</a:t>
            </a:r>
          </a:p>
          <a:p>
            <a:r>
              <a:rPr lang="en-US" dirty="0"/>
              <a:t>Box-Cox transformation parameter. It will be ignored if lambda=NULL (the default value). Otherwise, the time series will be transformed before the model is estimated. When lambda is not NULL, </a:t>
            </a:r>
            <a:r>
              <a:rPr lang="en-US" dirty="0" err="1"/>
              <a:t>additive.only</a:t>
            </a:r>
            <a:r>
              <a:rPr lang="en-US" dirty="0"/>
              <a:t> is set to TRUE.</a:t>
            </a:r>
          </a:p>
          <a:p>
            <a:endParaRPr lang="en-US" dirty="0"/>
          </a:p>
          <a:p>
            <a:r>
              <a:rPr lang="en-US" b="1" dirty="0"/>
              <a:t>lower, upper</a:t>
            </a:r>
          </a:p>
          <a:p>
            <a:r>
              <a:rPr lang="en-US" dirty="0"/>
              <a:t>Lower and upper bounds for the parameter estimates α, β</a:t>
            </a:r>
            <a:r>
              <a:rPr lang="en-US" baseline="30000" dirty="0"/>
              <a:t>∗</a:t>
            </a:r>
            <a:r>
              <a:rPr lang="en-US" dirty="0"/>
              <a:t>, γ</a:t>
            </a:r>
            <a:r>
              <a:rPr lang="en-US" baseline="30000" dirty="0"/>
              <a:t>∗</a:t>
            </a:r>
            <a:r>
              <a:rPr lang="en-US" dirty="0"/>
              <a:t> and ϕ.</a:t>
            </a:r>
          </a:p>
          <a:p>
            <a:endParaRPr lang="en-US" dirty="0"/>
          </a:p>
          <a:p>
            <a:r>
              <a:rPr lang="en-US" b="1" dirty="0" err="1"/>
              <a:t>opt.crit</a:t>
            </a:r>
            <a:endParaRPr lang="en-US" b="1" dirty="0"/>
          </a:p>
          <a:p>
            <a:r>
              <a:rPr lang="en-US" dirty="0"/>
              <a:t>The optimization criterion to be used for estimation. The default setting is maximum likelihood estimation, used when </a:t>
            </a:r>
            <a:r>
              <a:rPr lang="en-US" dirty="0" err="1"/>
              <a:t>opt.crit</a:t>
            </a:r>
            <a:r>
              <a:rPr lang="en-US" dirty="0"/>
              <a:t>=</a:t>
            </a:r>
            <a:r>
              <a:rPr lang="en-US" dirty="0" err="1"/>
              <a:t>lik</a:t>
            </a:r>
            <a:r>
              <a:rPr lang="en-US" dirty="0"/>
              <a:t>.</a:t>
            </a:r>
          </a:p>
          <a:p>
            <a:endParaRPr lang="en-US" dirty="0"/>
          </a:p>
          <a:p>
            <a:r>
              <a:rPr lang="en-US" b="1" dirty="0"/>
              <a:t>bounds</a:t>
            </a:r>
          </a:p>
          <a:p>
            <a:r>
              <a:rPr lang="en-US" dirty="0"/>
              <a:t>This specifies the constraints to be used on the parameters. The traditional constraints are set using bounds="usual" and the admissible constraints are set using bounds="admissible". The default (bounds="both") requires the parameters to satisfy both sets of constraints.</a:t>
            </a:r>
          </a:p>
          <a:p>
            <a:endParaRPr lang="en-US" dirty="0"/>
          </a:p>
          <a:p>
            <a:r>
              <a:rPr lang="en-US" b="1" dirty="0" err="1"/>
              <a:t>ic</a:t>
            </a:r>
            <a:endParaRPr lang="en-US" b="1" dirty="0"/>
          </a:p>
          <a:p>
            <a:r>
              <a:rPr lang="en-US" dirty="0"/>
              <a:t>The information criterion to be used in selecting models, set by default to </a:t>
            </a:r>
            <a:r>
              <a:rPr lang="en-US" dirty="0" err="1"/>
              <a:t>aicc</a:t>
            </a:r>
            <a:r>
              <a:rPr lang="en-US" dirty="0"/>
              <a:t>.</a:t>
            </a:r>
          </a:p>
          <a:p>
            <a:endParaRPr lang="en-US" dirty="0"/>
          </a:p>
          <a:p>
            <a:r>
              <a:rPr lang="en-US" b="1" dirty="0"/>
              <a:t>restrict</a:t>
            </a:r>
          </a:p>
          <a:p>
            <a:r>
              <a:rPr lang="en-US" dirty="0"/>
              <a:t>If restrict=TRUE (the default), the models that cause numerical difficulties are not considered in model selection.</a:t>
            </a:r>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19</a:t>
            </a:fld>
            <a:endParaRPr lang="en-US"/>
          </a:p>
        </p:txBody>
      </p:sp>
    </p:spTree>
    <p:extLst>
      <p:ext uri="{BB962C8B-B14F-4D97-AF65-F5344CB8AC3E}">
        <p14:creationId xmlns:p14="http://schemas.microsoft.com/office/powerpoint/2010/main" val="249095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i="1" dirty="0"/>
              <a:t>Time series with trends, or with seasonality, are not stationary — the trend and seasonality will affect the value of the time series at different times. On the other hand, a white noise series is stationary — it does not matter when you observe it, it should look much the same at any period of time.</a:t>
            </a:r>
          </a:p>
          <a:p>
            <a:pPr marL="171450" indent="-171450" algn="l">
              <a:buFont typeface="Arial" panose="020B0604020202020204" pitchFamily="34" charset="0"/>
              <a:buChar char="•"/>
            </a:pPr>
            <a:r>
              <a:rPr lang="en-US" sz="1200" i="1" dirty="0"/>
              <a:t>The left diagram is the </a:t>
            </a:r>
            <a:r>
              <a:rPr lang="en-US" sz="1200" i="1" dirty="0" err="1"/>
              <a:t>acf</a:t>
            </a:r>
            <a:r>
              <a:rPr lang="en-US" sz="1200" i="1" dirty="0"/>
              <a:t> plot of the original data. (non stationary time series process)</a:t>
            </a:r>
          </a:p>
          <a:p>
            <a:pPr marL="171450" indent="-171450" algn="l">
              <a:buFont typeface="Arial" panose="020B0604020202020204" pitchFamily="34" charset="0"/>
              <a:buChar char="•"/>
            </a:pPr>
            <a:r>
              <a:rPr lang="en-US" sz="1200" i="1" dirty="0"/>
              <a:t>The right diagram is the </a:t>
            </a:r>
            <a:r>
              <a:rPr lang="en-US" sz="1200" i="1" dirty="0" err="1"/>
              <a:t>acf</a:t>
            </a:r>
            <a:r>
              <a:rPr lang="en-US" sz="1200" i="1" dirty="0"/>
              <a:t> plot of the original data after first order differencing Is performed (stationary time series process)</a:t>
            </a: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20</a:t>
            </a:fld>
            <a:endParaRPr lang="en-US"/>
          </a:p>
        </p:txBody>
      </p:sp>
    </p:spTree>
    <p:extLst>
      <p:ext uri="{BB962C8B-B14F-4D97-AF65-F5344CB8AC3E}">
        <p14:creationId xmlns:p14="http://schemas.microsoft.com/office/powerpoint/2010/main" val="614544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1" i="1" u="sng" dirty="0"/>
              <a:t>Notes: </a:t>
            </a:r>
          </a:p>
          <a:p>
            <a:pPr marL="171450" indent="-171450" algn="l">
              <a:buFont typeface="Arial" panose="020B0604020202020204" pitchFamily="34" charset="0"/>
              <a:buChar char="•"/>
            </a:pPr>
            <a:r>
              <a:rPr lang="en-US" sz="1200" i="1" dirty="0"/>
              <a:t>When both seasonal and first differences are applied, it makes no difference which is done first ; the  result will be the same. </a:t>
            </a:r>
          </a:p>
          <a:p>
            <a:pPr marL="171450" indent="-171450" algn="l">
              <a:buFont typeface="Arial" panose="020B0604020202020204" pitchFamily="34" charset="0"/>
              <a:buChar char="•"/>
            </a:pPr>
            <a:r>
              <a:rPr lang="en-US" sz="1200" i="1" dirty="0"/>
              <a:t>If seasonality is strong, it is recommended that seasonal differencing be done first because sometimes the resulting series will be stationary and there will be no need for further first difference.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i="1" dirty="0"/>
              <a:t>It is important that if differencing is used, the differences are interpretable. First differences are the change between </a:t>
            </a:r>
            <a:r>
              <a:rPr lang="en-US" sz="1200" b="1" i="1" dirty="0"/>
              <a:t>one observation and the next</a:t>
            </a:r>
            <a:r>
              <a:rPr lang="en-US" sz="1200" i="1" dirty="0"/>
              <a:t>. Seasonal differences are the change between </a:t>
            </a:r>
            <a:r>
              <a:rPr lang="en-US" sz="1200" b="1" i="1" dirty="0"/>
              <a:t>one year to the next</a:t>
            </a:r>
            <a:r>
              <a:rPr lang="en-US" sz="1200" i="1" dirty="0"/>
              <a:t>. Other lags are unlikely to make much interpretable sense and should be avoided.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i="1" baseline="-25000" dirty="0"/>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21</a:t>
            </a:fld>
            <a:endParaRPr lang="en-US"/>
          </a:p>
        </p:txBody>
      </p:sp>
    </p:spTree>
    <p:extLst>
      <p:ext uri="{BB962C8B-B14F-4D97-AF65-F5344CB8AC3E}">
        <p14:creationId xmlns:p14="http://schemas.microsoft.com/office/powerpoint/2010/main" val="116641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Wingdings" panose="05000000000000000000" pitchFamily="2" charset="2"/>
              <a:buChar char="Ø"/>
            </a:pPr>
            <a:endParaRPr lang="en-US" sz="1200" i="1" dirty="0"/>
          </a:p>
          <a:p>
            <a:pPr algn="l"/>
            <a:r>
              <a:rPr lang="en-US" sz="1400" b="1" i="1" u="sng" dirty="0">
                <a:solidFill>
                  <a:schemeClr val="tx1"/>
                </a:solidFill>
              </a:rPr>
              <a:t>Code</a:t>
            </a:r>
            <a:r>
              <a:rPr lang="en-US" sz="1400" i="1" dirty="0">
                <a:solidFill>
                  <a:schemeClr val="tx1"/>
                </a:solidFill>
              </a:rPr>
              <a:t>:</a:t>
            </a:r>
          </a:p>
          <a:p>
            <a:pPr algn="l"/>
            <a:r>
              <a:rPr lang="en-US" sz="1200" i="1" dirty="0">
                <a:solidFill>
                  <a:schemeClr val="tx1"/>
                </a:solidFill>
                <a:latin typeface="Cumberland AMT" panose="02070309020205020404" pitchFamily="49" charset="0"/>
                <a:cs typeface="Cumberland AMT" panose="02070309020205020404" pitchFamily="49" charset="0"/>
              </a:rPr>
              <a:t>par(</a:t>
            </a:r>
            <a:r>
              <a:rPr lang="en-US" sz="1200" i="1" dirty="0" err="1">
                <a:solidFill>
                  <a:schemeClr val="tx1"/>
                </a:solidFill>
                <a:latin typeface="Cumberland AMT" panose="02070309020205020404" pitchFamily="49" charset="0"/>
                <a:cs typeface="Cumberland AMT" panose="02070309020205020404" pitchFamily="49" charset="0"/>
              </a:rPr>
              <a:t>mfrow</a:t>
            </a:r>
            <a:r>
              <a:rPr lang="en-US" sz="1200" i="1" dirty="0">
                <a:solidFill>
                  <a:schemeClr val="tx1"/>
                </a:solidFill>
                <a:latin typeface="Cumberland AMT" panose="02070309020205020404" pitchFamily="49" charset="0"/>
                <a:cs typeface="Cumberland AMT" panose="02070309020205020404" pitchFamily="49" charset="0"/>
              </a:rPr>
              <a:t> = c(2, 2))</a:t>
            </a:r>
          </a:p>
          <a:p>
            <a:pPr algn="l"/>
            <a:r>
              <a:rPr lang="en-US" sz="1200" i="1" dirty="0">
                <a:solidFill>
                  <a:schemeClr val="tx1"/>
                </a:solidFill>
                <a:latin typeface="Cumberland AMT" panose="02070309020205020404" pitchFamily="49" charset="0"/>
                <a:cs typeface="Cumberland AMT" panose="02070309020205020404" pitchFamily="49" charset="0"/>
              </a:rPr>
              <a:t>plot(</a:t>
            </a:r>
            <a:r>
              <a:rPr lang="en-US" sz="1200" i="1" dirty="0" err="1">
                <a:solidFill>
                  <a:schemeClr val="tx1"/>
                </a:solidFill>
                <a:latin typeface="Cumberland AMT" panose="02070309020205020404" pitchFamily="49" charset="0"/>
                <a:cs typeface="Cumberland AMT" panose="02070309020205020404" pitchFamily="49" charset="0"/>
              </a:rPr>
              <a:t>usmelec,main</a:t>
            </a:r>
            <a:r>
              <a:rPr lang="en-US" sz="1200" i="1" dirty="0">
                <a:solidFill>
                  <a:schemeClr val="tx1"/>
                </a:solidFill>
                <a:latin typeface="Cumberland AMT" panose="02070309020205020404" pitchFamily="49" charset="0"/>
                <a:cs typeface="Cumberland AMT" panose="02070309020205020404" pitchFamily="49" charset="0"/>
              </a:rPr>
              <a:t>="Monthly US Electricity Generation",</a:t>
            </a:r>
            <a:r>
              <a:rPr lang="en-US" sz="1200" i="1" dirty="0" err="1">
                <a:solidFill>
                  <a:schemeClr val="tx1"/>
                </a:solidFill>
                <a:latin typeface="Cumberland AMT" panose="02070309020205020404" pitchFamily="49" charset="0"/>
                <a:cs typeface="Cumberland AMT" panose="02070309020205020404" pitchFamily="49" charset="0"/>
              </a:rPr>
              <a:t>ylab</a:t>
            </a:r>
            <a:r>
              <a:rPr lang="en-US" sz="1200" i="1" dirty="0">
                <a:solidFill>
                  <a:schemeClr val="tx1"/>
                </a:solidFill>
                <a:latin typeface="Cumberland AMT" panose="02070309020205020404" pitchFamily="49" charset="0"/>
                <a:cs typeface="Cumberland AMT" panose="02070309020205020404" pitchFamily="49" charset="0"/>
              </a:rPr>
              <a:t>="Billion KWH",</a:t>
            </a:r>
            <a:r>
              <a:rPr lang="en-US" sz="1200" i="1" dirty="0" err="1">
                <a:solidFill>
                  <a:schemeClr val="tx1"/>
                </a:solidFill>
                <a:latin typeface="Cumberland AMT" panose="02070309020205020404" pitchFamily="49" charset="0"/>
                <a:cs typeface="Cumberland AMT" panose="02070309020205020404" pitchFamily="49" charset="0"/>
              </a:rPr>
              <a:t>xlab</a:t>
            </a:r>
            <a:r>
              <a:rPr lang="en-US" sz="1200" i="1" dirty="0">
                <a:solidFill>
                  <a:schemeClr val="tx1"/>
                </a:solidFill>
                <a:latin typeface="Cumberland AMT" panose="02070309020205020404" pitchFamily="49" charset="0"/>
                <a:cs typeface="Cumberland AMT" panose="02070309020205020404" pitchFamily="49" charset="0"/>
              </a:rPr>
              <a:t>="Year")</a:t>
            </a:r>
          </a:p>
          <a:p>
            <a:pPr algn="l"/>
            <a:r>
              <a:rPr lang="en-US" sz="1200" i="1" dirty="0">
                <a:solidFill>
                  <a:schemeClr val="tx1"/>
                </a:solidFill>
                <a:latin typeface="Cumberland AMT" panose="02070309020205020404" pitchFamily="49" charset="0"/>
                <a:cs typeface="Cumberland AMT" panose="02070309020205020404" pitchFamily="49" charset="0"/>
              </a:rPr>
              <a:t>plot(log(</a:t>
            </a:r>
            <a:r>
              <a:rPr lang="en-US" sz="1200" i="1" dirty="0" err="1">
                <a:solidFill>
                  <a:schemeClr val="tx1"/>
                </a:solidFill>
                <a:latin typeface="Cumberland AMT" panose="02070309020205020404" pitchFamily="49" charset="0"/>
                <a:cs typeface="Cumberland AMT" panose="02070309020205020404" pitchFamily="49" charset="0"/>
              </a:rPr>
              <a:t>usmelec</a:t>
            </a:r>
            <a:r>
              <a:rPr lang="en-US" sz="1200" i="1" dirty="0">
                <a:solidFill>
                  <a:schemeClr val="tx1"/>
                </a:solidFill>
                <a:latin typeface="Cumberland AMT" panose="02070309020205020404" pitchFamily="49" charset="0"/>
                <a:cs typeface="Cumberland AMT" panose="02070309020205020404" pitchFamily="49" charset="0"/>
              </a:rPr>
              <a:t>),</a:t>
            </a:r>
            <a:r>
              <a:rPr lang="en-US" sz="1200" i="1" dirty="0" err="1">
                <a:solidFill>
                  <a:schemeClr val="tx1"/>
                </a:solidFill>
                <a:latin typeface="Cumberland AMT" panose="02070309020205020404" pitchFamily="49" charset="0"/>
                <a:cs typeface="Cumberland AMT" panose="02070309020205020404" pitchFamily="49" charset="0"/>
              </a:rPr>
              <a:t>ylab</a:t>
            </a:r>
            <a:r>
              <a:rPr lang="en-US" sz="1200" i="1" dirty="0">
                <a:solidFill>
                  <a:schemeClr val="tx1"/>
                </a:solidFill>
                <a:latin typeface="Cumberland AMT" panose="02070309020205020404" pitchFamily="49" charset="0"/>
                <a:cs typeface="Cumberland AMT" panose="02070309020205020404" pitchFamily="49" charset="0"/>
              </a:rPr>
              <a:t>="log",</a:t>
            </a:r>
            <a:r>
              <a:rPr lang="en-US" sz="1200" i="1" dirty="0" err="1">
                <a:solidFill>
                  <a:schemeClr val="tx1"/>
                </a:solidFill>
                <a:latin typeface="Cumberland AMT" panose="02070309020205020404" pitchFamily="49" charset="0"/>
                <a:cs typeface="Cumberland AMT" panose="02070309020205020404" pitchFamily="49" charset="0"/>
              </a:rPr>
              <a:t>xlab</a:t>
            </a:r>
            <a:r>
              <a:rPr lang="en-US" sz="1200" i="1" dirty="0">
                <a:solidFill>
                  <a:schemeClr val="tx1"/>
                </a:solidFill>
                <a:latin typeface="Cumberland AMT" panose="02070309020205020404" pitchFamily="49" charset="0"/>
                <a:cs typeface="Cumberland AMT" panose="02070309020205020404" pitchFamily="49" charset="0"/>
              </a:rPr>
              <a:t>="Year")</a:t>
            </a:r>
          </a:p>
          <a:p>
            <a:pPr algn="l"/>
            <a:r>
              <a:rPr lang="en-US" sz="1200" i="1" dirty="0">
                <a:solidFill>
                  <a:schemeClr val="tx1"/>
                </a:solidFill>
                <a:latin typeface="Cumberland AMT" panose="02070309020205020404" pitchFamily="49" charset="0"/>
                <a:cs typeface="Cumberland AMT" panose="02070309020205020404" pitchFamily="49" charset="0"/>
              </a:rPr>
              <a:t>plot(diff(log(</a:t>
            </a:r>
            <a:r>
              <a:rPr lang="en-US" sz="1200" i="1" dirty="0" err="1">
                <a:solidFill>
                  <a:schemeClr val="tx1"/>
                </a:solidFill>
                <a:latin typeface="Cumberland AMT" panose="02070309020205020404" pitchFamily="49" charset="0"/>
                <a:cs typeface="Cumberland AMT" panose="02070309020205020404" pitchFamily="49" charset="0"/>
              </a:rPr>
              <a:t>usmelec</a:t>
            </a:r>
            <a:r>
              <a:rPr lang="en-US" sz="1200" i="1" dirty="0">
                <a:solidFill>
                  <a:schemeClr val="tx1"/>
                </a:solidFill>
                <a:latin typeface="Cumberland AMT" panose="02070309020205020404" pitchFamily="49" charset="0"/>
                <a:cs typeface="Cumberland AMT" panose="02070309020205020404" pitchFamily="49" charset="0"/>
              </a:rPr>
              <a:t>),12),</a:t>
            </a:r>
            <a:r>
              <a:rPr lang="en-US" sz="1200" i="1" dirty="0" err="1">
                <a:solidFill>
                  <a:schemeClr val="tx1"/>
                </a:solidFill>
                <a:latin typeface="Cumberland AMT" panose="02070309020205020404" pitchFamily="49" charset="0"/>
                <a:cs typeface="Cumberland AMT" panose="02070309020205020404" pitchFamily="49" charset="0"/>
              </a:rPr>
              <a:t>ylab</a:t>
            </a:r>
            <a:r>
              <a:rPr lang="en-US" sz="1200" i="1" dirty="0">
                <a:solidFill>
                  <a:schemeClr val="tx1"/>
                </a:solidFill>
                <a:latin typeface="Cumberland AMT" panose="02070309020205020404" pitchFamily="49" charset="0"/>
                <a:cs typeface="Cumberland AMT" panose="02070309020205020404" pitchFamily="49" charset="0"/>
              </a:rPr>
              <a:t>="Seasonally Differenced",</a:t>
            </a:r>
            <a:r>
              <a:rPr lang="en-US" sz="1200" i="1" dirty="0" err="1">
                <a:solidFill>
                  <a:schemeClr val="tx1"/>
                </a:solidFill>
                <a:latin typeface="Cumberland AMT" panose="02070309020205020404" pitchFamily="49" charset="0"/>
                <a:cs typeface="Cumberland AMT" panose="02070309020205020404" pitchFamily="49" charset="0"/>
              </a:rPr>
              <a:t>xlab</a:t>
            </a:r>
            <a:r>
              <a:rPr lang="en-US" sz="1200" i="1" dirty="0">
                <a:solidFill>
                  <a:schemeClr val="tx1"/>
                </a:solidFill>
                <a:latin typeface="Cumberland AMT" panose="02070309020205020404" pitchFamily="49" charset="0"/>
                <a:cs typeface="Cumberland AMT" panose="02070309020205020404" pitchFamily="49" charset="0"/>
              </a:rPr>
              <a:t>="Year")</a:t>
            </a:r>
          </a:p>
          <a:p>
            <a:pPr algn="l"/>
            <a:r>
              <a:rPr lang="en-US" sz="1200" i="1" dirty="0">
                <a:solidFill>
                  <a:schemeClr val="tx1"/>
                </a:solidFill>
                <a:latin typeface="Cumberland AMT" panose="02070309020205020404" pitchFamily="49" charset="0"/>
                <a:cs typeface="Cumberland AMT" panose="02070309020205020404" pitchFamily="49" charset="0"/>
              </a:rPr>
              <a:t>plot(diff(diff(log(</a:t>
            </a:r>
            <a:r>
              <a:rPr lang="en-US" sz="1200" i="1" dirty="0" err="1">
                <a:solidFill>
                  <a:schemeClr val="tx1"/>
                </a:solidFill>
                <a:latin typeface="Cumberland AMT" panose="02070309020205020404" pitchFamily="49" charset="0"/>
                <a:cs typeface="Cumberland AMT" panose="02070309020205020404" pitchFamily="49" charset="0"/>
              </a:rPr>
              <a:t>usmelec</a:t>
            </a:r>
            <a:r>
              <a:rPr lang="en-US" sz="1200" i="1" dirty="0">
                <a:solidFill>
                  <a:schemeClr val="tx1"/>
                </a:solidFill>
                <a:latin typeface="Cumberland AMT" panose="02070309020205020404" pitchFamily="49" charset="0"/>
                <a:cs typeface="Cumberland AMT" panose="02070309020205020404" pitchFamily="49" charset="0"/>
              </a:rPr>
              <a:t>),12),1),</a:t>
            </a:r>
            <a:r>
              <a:rPr lang="en-US" sz="1200" i="1" dirty="0" err="1">
                <a:solidFill>
                  <a:schemeClr val="tx1"/>
                </a:solidFill>
                <a:latin typeface="Cumberland AMT" panose="02070309020205020404" pitchFamily="49" charset="0"/>
                <a:cs typeface="Cumberland AMT" panose="02070309020205020404" pitchFamily="49" charset="0"/>
              </a:rPr>
              <a:t>ylab</a:t>
            </a:r>
            <a:r>
              <a:rPr lang="en-US" sz="1200" i="1" dirty="0">
                <a:solidFill>
                  <a:schemeClr val="tx1"/>
                </a:solidFill>
                <a:latin typeface="Cumberland AMT" panose="02070309020205020404" pitchFamily="49" charset="0"/>
                <a:cs typeface="Cumberland AMT" panose="02070309020205020404" pitchFamily="49" charset="0"/>
              </a:rPr>
              <a:t>="Doubly Differenced",</a:t>
            </a:r>
            <a:r>
              <a:rPr lang="en-US" sz="1200" i="1" dirty="0" err="1">
                <a:solidFill>
                  <a:schemeClr val="tx1"/>
                </a:solidFill>
                <a:latin typeface="Cumberland AMT" panose="02070309020205020404" pitchFamily="49" charset="0"/>
                <a:cs typeface="Cumberland AMT" panose="02070309020205020404" pitchFamily="49" charset="0"/>
              </a:rPr>
              <a:t>xlab</a:t>
            </a:r>
            <a:r>
              <a:rPr lang="en-US" sz="1200" i="1" dirty="0">
                <a:solidFill>
                  <a:schemeClr val="tx1"/>
                </a:solidFill>
                <a:latin typeface="Cumberland AMT" panose="02070309020205020404" pitchFamily="49" charset="0"/>
                <a:cs typeface="Cumberland AMT" panose="02070309020205020404" pitchFamily="49" charset="0"/>
              </a:rPr>
              <a:t>="Year")</a:t>
            </a:r>
            <a:endParaRPr lang="en-US" sz="1200" dirty="0">
              <a:solidFill>
                <a:schemeClr val="tx1"/>
              </a:solidFill>
            </a:endParaRPr>
          </a:p>
          <a:p>
            <a:pPr marL="0" indent="0" algn="l">
              <a:buFont typeface="Wingdings" panose="05000000000000000000" pitchFamily="2" charset="2"/>
              <a:buNone/>
            </a:pPr>
            <a:endParaRPr lang="en-US" sz="1200" i="1" dirty="0"/>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22</a:t>
            </a:fld>
            <a:endParaRPr lang="en-US"/>
          </a:p>
        </p:txBody>
      </p:sp>
    </p:spTree>
    <p:extLst>
      <p:ext uri="{BB962C8B-B14F-4D97-AF65-F5344CB8AC3E}">
        <p14:creationId xmlns:p14="http://schemas.microsoft.com/office/powerpoint/2010/main" val="157273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i="1" dirty="0">
                <a:latin typeface="Arial" panose="020B0604020202020204" pitchFamily="34" charset="0"/>
                <a:ea typeface="Arial Unicode MS" panose="020B0604020202020204" pitchFamily="34" charset="-128"/>
                <a:cs typeface="Arial" panose="020B0604020202020204" pitchFamily="34" charset="0"/>
              </a:rPr>
              <a:t>In R, the default value of k is set to </a:t>
            </a:r>
            <a:r>
              <a:rPr lang="en-US" sz="1200" b="1" i="1" dirty="0">
                <a:latin typeface="Arial" panose="020B0604020202020204" pitchFamily="34" charset="0"/>
                <a:ea typeface="Arial Unicode MS" panose="020B0604020202020204" pitchFamily="34" charset="-128"/>
                <a:cs typeface="Arial" panose="020B0604020202020204" pitchFamily="34" charset="0"/>
              </a:rPr>
              <a:t>⌊(T−1)1/3⌋ where T is the length of the time series</a:t>
            </a:r>
            <a:r>
              <a:rPr lang="en-US" sz="1200" i="1" dirty="0">
                <a:latin typeface="Arial" panose="020B0604020202020204" pitchFamily="34" charset="0"/>
                <a:ea typeface="Arial Unicode MS" panose="020B0604020202020204" pitchFamily="34" charset="-128"/>
                <a:cs typeface="Arial" panose="020B0604020202020204" pitchFamily="34" charset="0"/>
              </a:rPr>
              <a:t> and ⌊x⌋ means the largest integer not greater than x.</a:t>
            </a: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200" i="1" dirty="0">
              <a:latin typeface="Arial" panose="020B0604020202020204" pitchFamily="34" charset="0"/>
              <a:ea typeface="Arial Unicode MS" panose="020B0604020202020204" pitchFamily="34" charset="-128"/>
              <a:cs typeface="Arial" panose="020B0604020202020204" pitchFamily="34" charset="0"/>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i="1" dirty="0">
                <a:latin typeface="Arial" panose="020B0604020202020204" pitchFamily="34" charset="0"/>
                <a:ea typeface="Arial Unicode MS" panose="020B0604020202020204" pitchFamily="34" charset="-128"/>
                <a:cs typeface="Arial" panose="020B0604020202020204" pitchFamily="34" charset="0"/>
              </a:rPr>
              <a:t>A useful R function is </a:t>
            </a:r>
            <a:r>
              <a:rPr lang="en-US" sz="1200" b="1" i="1" dirty="0" err="1">
                <a:latin typeface="Arial" panose="020B0604020202020204" pitchFamily="34" charset="0"/>
                <a:ea typeface="Arial Unicode MS" panose="020B0604020202020204" pitchFamily="34" charset="-128"/>
                <a:cs typeface="Arial" panose="020B0604020202020204" pitchFamily="34" charset="0"/>
              </a:rPr>
              <a:t>ndiffs</a:t>
            </a:r>
            <a:r>
              <a:rPr lang="en-US" sz="1200" b="1" i="1" dirty="0">
                <a:latin typeface="Arial" panose="020B0604020202020204" pitchFamily="34" charset="0"/>
                <a:ea typeface="Arial Unicode MS" panose="020B0604020202020204" pitchFamily="34" charset="-128"/>
                <a:cs typeface="Arial" panose="020B0604020202020204" pitchFamily="34" charset="0"/>
              </a:rPr>
              <a:t>()</a:t>
            </a:r>
            <a:r>
              <a:rPr lang="en-US" sz="1200" i="1" dirty="0">
                <a:latin typeface="Arial" panose="020B0604020202020204" pitchFamily="34" charset="0"/>
                <a:ea typeface="Arial Unicode MS" panose="020B0604020202020204" pitchFamily="34" charset="-128"/>
                <a:cs typeface="Arial" panose="020B0604020202020204" pitchFamily="34" charset="0"/>
              </a:rPr>
              <a:t> which uses these tests to determine the appropriate number of first differences required for a non-seasonal time series. We can also use </a:t>
            </a:r>
            <a:r>
              <a:rPr lang="en-US" sz="1200" b="1" i="1" dirty="0" err="1">
                <a:latin typeface="Arial" panose="020B0604020202020204" pitchFamily="34" charset="0"/>
                <a:ea typeface="Arial Unicode MS" panose="020B0604020202020204" pitchFamily="34" charset="-128"/>
                <a:cs typeface="Arial" panose="020B0604020202020204" pitchFamily="34" charset="0"/>
              </a:rPr>
              <a:t>nsdiffs</a:t>
            </a:r>
            <a:r>
              <a:rPr lang="en-US" sz="1200" b="1" i="1" dirty="0">
                <a:latin typeface="Arial" panose="020B0604020202020204" pitchFamily="34" charset="0"/>
                <a:ea typeface="Arial Unicode MS" panose="020B0604020202020204" pitchFamily="34" charset="-128"/>
                <a:cs typeface="Arial" panose="020B0604020202020204" pitchFamily="34" charset="0"/>
              </a:rPr>
              <a:t>()</a:t>
            </a:r>
            <a:r>
              <a:rPr lang="en-US" sz="1200" i="1" dirty="0">
                <a:latin typeface="Arial" panose="020B0604020202020204" pitchFamily="34" charset="0"/>
                <a:ea typeface="Arial Unicode MS" panose="020B0604020202020204" pitchFamily="34" charset="-128"/>
                <a:cs typeface="Arial" panose="020B0604020202020204" pitchFamily="34" charset="0"/>
              </a:rPr>
              <a:t> which uses seasonal unit root tests to determine the appropriate number of seasonal differences required.</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i="1" dirty="0">
              <a:latin typeface="Arial" panose="020B0604020202020204" pitchFamily="34" charset="0"/>
              <a:ea typeface="Arial Unicode MS" panose="020B0604020202020204" pitchFamily="34" charset="-128"/>
              <a:cs typeface="Arial" panose="020B0604020202020204" pitchFamily="34" charset="0"/>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i="1" dirty="0">
              <a:latin typeface="Arial" panose="020B0604020202020204" pitchFamily="34" charset="0"/>
              <a:ea typeface="Arial Unicode MS" panose="020B0604020202020204" pitchFamily="34" charset="-128"/>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23</a:t>
            </a:fld>
            <a:endParaRPr lang="en-US"/>
          </a:p>
        </p:txBody>
      </p:sp>
    </p:spTree>
    <p:extLst>
      <p:ext uri="{BB962C8B-B14F-4D97-AF65-F5344CB8AC3E}">
        <p14:creationId xmlns:p14="http://schemas.microsoft.com/office/powerpoint/2010/main" val="512191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1" i="1" dirty="0"/>
          </a:p>
          <a:p>
            <a:pPr algn="l"/>
            <a:r>
              <a:rPr lang="en-US" sz="1200" b="1" i="1" u="sng" dirty="0">
                <a:solidFill>
                  <a:schemeClr val="bg1"/>
                </a:solidFill>
              </a:rPr>
              <a:t>Code:</a:t>
            </a:r>
          </a:p>
          <a:p>
            <a:pPr algn="l"/>
            <a:r>
              <a:rPr lang="en-US" sz="1200" dirty="0">
                <a:solidFill>
                  <a:schemeClr val="bg1"/>
                </a:solidFill>
                <a:latin typeface="Cumberland AMT" panose="02070309020205020404" pitchFamily="49" charset="0"/>
                <a:cs typeface="Cumberland AMT" panose="02070309020205020404" pitchFamily="49" charset="0"/>
              </a:rPr>
              <a:t>Library(</a:t>
            </a:r>
            <a:r>
              <a:rPr lang="en-US" sz="1200" dirty="0" err="1">
                <a:solidFill>
                  <a:schemeClr val="bg1"/>
                </a:solidFill>
                <a:latin typeface="Cumberland AMT" panose="02070309020205020404" pitchFamily="49" charset="0"/>
                <a:cs typeface="Cumberland AMT" panose="02070309020205020404" pitchFamily="49" charset="0"/>
              </a:rPr>
              <a:t>fpp</a:t>
            </a:r>
            <a:r>
              <a:rPr lang="en-US" sz="1200" dirty="0">
                <a:solidFill>
                  <a:schemeClr val="bg1"/>
                </a:solidFill>
                <a:latin typeface="Cumberland AMT" panose="02070309020205020404" pitchFamily="49" charset="0"/>
                <a:cs typeface="Cumberland AMT" panose="02070309020205020404" pitchFamily="49" charset="0"/>
              </a:rPr>
              <a:t>)</a:t>
            </a:r>
          </a:p>
          <a:p>
            <a:pPr algn="l"/>
            <a:r>
              <a:rPr lang="en-US" sz="1200" dirty="0">
                <a:solidFill>
                  <a:schemeClr val="bg1"/>
                </a:solidFill>
                <a:latin typeface="Cumberland AMT" panose="02070309020205020404" pitchFamily="49" charset="0"/>
                <a:cs typeface="Cumberland AMT" panose="02070309020205020404" pitchFamily="49" charset="0"/>
              </a:rPr>
              <a:t>par(</a:t>
            </a:r>
            <a:r>
              <a:rPr lang="en-US" sz="1200" dirty="0" err="1">
                <a:solidFill>
                  <a:schemeClr val="bg1"/>
                </a:solidFill>
                <a:latin typeface="Cumberland AMT" panose="02070309020205020404" pitchFamily="49" charset="0"/>
                <a:cs typeface="Cumberland AMT" panose="02070309020205020404" pitchFamily="49" charset="0"/>
              </a:rPr>
              <a:t>mfrow</a:t>
            </a:r>
            <a:r>
              <a:rPr lang="en-US" sz="1200" dirty="0">
                <a:solidFill>
                  <a:schemeClr val="bg1"/>
                </a:solidFill>
                <a:latin typeface="Cumberland AMT" panose="02070309020205020404" pitchFamily="49" charset="0"/>
                <a:cs typeface="Cumberland AMT" panose="02070309020205020404" pitchFamily="49" charset="0"/>
              </a:rPr>
              <a:t>=c(2,1))</a:t>
            </a:r>
          </a:p>
          <a:p>
            <a:pPr algn="l"/>
            <a:r>
              <a:rPr lang="en-US" sz="1200" dirty="0">
                <a:solidFill>
                  <a:schemeClr val="bg1"/>
                </a:solidFill>
                <a:latin typeface="Cumberland AMT" panose="02070309020205020404" pitchFamily="49" charset="0"/>
                <a:cs typeface="Cumberland AMT" panose="02070309020205020404" pitchFamily="49" charset="0"/>
              </a:rPr>
              <a:t>plot(</a:t>
            </a:r>
            <a:r>
              <a:rPr lang="en-US" sz="1200" dirty="0" err="1">
                <a:solidFill>
                  <a:schemeClr val="bg1"/>
                </a:solidFill>
                <a:latin typeface="Cumberland AMT" panose="02070309020205020404" pitchFamily="49" charset="0"/>
                <a:cs typeface="Cumberland AMT" panose="02070309020205020404" pitchFamily="49" charset="0"/>
              </a:rPr>
              <a:t>ausbeer,main</a:t>
            </a:r>
            <a:r>
              <a:rPr lang="en-US" sz="1200" dirty="0">
                <a:solidFill>
                  <a:schemeClr val="bg1"/>
                </a:solidFill>
                <a:latin typeface="Cumberland AMT" panose="02070309020205020404" pitchFamily="49" charset="0"/>
                <a:cs typeface="Cumberland AMT" panose="02070309020205020404" pitchFamily="49" charset="0"/>
              </a:rPr>
              <a:t>="</a:t>
            </a:r>
            <a:r>
              <a:rPr lang="en-US" sz="1200" dirty="0" err="1">
                <a:solidFill>
                  <a:schemeClr val="bg1"/>
                </a:solidFill>
                <a:latin typeface="Cumberland AMT" panose="02070309020205020404" pitchFamily="49" charset="0"/>
                <a:cs typeface="Cumberland AMT" panose="02070309020205020404" pitchFamily="49" charset="0"/>
              </a:rPr>
              <a:t>Qtrly</a:t>
            </a:r>
            <a:r>
              <a:rPr lang="en-US" sz="1200" dirty="0">
                <a:solidFill>
                  <a:schemeClr val="bg1"/>
                </a:solidFill>
                <a:latin typeface="Cumberland AMT" panose="02070309020205020404" pitchFamily="49" charset="0"/>
                <a:cs typeface="Cumberland AMT" panose="02070309020205020404" pitchFamily="49" charset="0"/>
              </a:rPr>
              <a:t> beer prod. in Australia (in </a:t>
            </a:r>
            <a:r>
              <a:rPr lang="en-US" sz="1200" dirty="0" err="1">
                <a:solidFill>
                  <a:schemeClr val="bg1"/>
                </a:solidFill>
                <a:latin typeface="Cumberland AMT" panose="02070309020205020404" pitchFamily="49" charset="0"/>
                <a:cs typeface="Cumberland AMT" panose="02070309020205020404" pitchFamily="49" charset="0"/>
              </a:rPr>
              <a:t>kilolitres</a:t>
            </a:r>
            <a:r>
              <a:rPr lang="en-US" sz="1200" dirty="0">
                <a:solidFill>
                  <a:schemeClr val="bg1"/>
                </a:solidFill>
                <a:latin typeface="Cumberland AMT" panose="02070309020205020404" pitchFamily="49" charset="0"/>
                <a:cs typeface="Cumberland AMT" panose="02070309020205020404" pitchFamily="49" charset="0"/>
              </a:rPr>
              <a:t>) from 1956:Q1 to 2008:Q3.")</a:t>
            </a:r>
          </a:p>
          <a:p>
            <a:pPr algn="l"/>
            <a:r>
              <a:rPr lang="en-US" sz="1200" dirty="0">
                <a:solidFill>
                  <a:schemeClr val="bg1"/>
                </a:solidFill>
                <a:latin typeface="Cumberland AMT" panose="02070309020205020404" pitchFamily="49" charset="0"/>
                <a:cs typeface="Cumberland AMT" panose="02070309020205020404" pitchFamily="49" charset="0"/>
              </a:rPr>
              <a:t>beer2 &lt;- window(</a:t>
            </a:r>
            <a:r>
              <a:rPr lang="en-US" sz="1200" dirty="0" err="1">
                <a:solidFill>
                  <a:schemeClr val="bg1"/>
                </a:solidFill>
                <a:latin typeface="Cumberland AMT" panose="02070309020205020404" pitchFamily="49" charset="0"/>
                <a:cs typeface="Cumberland AMT" panose="02070309020205020404" pitchFamily="49" charset="0"/>
              </a:rPr>
              <a:t>ausbeer</a:t>
            </a:r>
            <a:r>
              <a:rPr lang="en-US" sz="1200" dirty="0">
                <a:solidFill>
                  <a:schemeClr val="bg1"/>
                </a:solidFill>
                <a:latin typeface="Cumberland AMT" panose="02070309020205020404" pitchFamily="49" charset="0"/>
                <a:cs typeface="Cumberland AMT" panose="02070309020205020404" pitchFamily="49" charset="0"/>
              </a:rPr>
              <a:t>, start=1992, end=2006)</a:t>
            </a:r>
          </a:p>
          <a:p>
            <a:pPr algn="l"/>
            <a:r>
              <a:rPr lang="en-US" sz="1200" dirty="0">
                <a:solidFill>
                  <a:schemeClr val="bg1"/>
                </a:solidFill>
                <a:latin typeface="Cumberland AMT" panose="02070309020205020404" pitchFamily="49" charset="0"/>
                <a:cs typeface="Cumberland AMT" panose="02070309020205020404" pitchFamily="49" charset="0"/>
              </a:rPr>
              <a:t>plot(beer2,main="</a:t>
            </a:r>
            <a:r>
              <a:rPr lang="en-US" sz="1200" dirty="0" err="1">
                <a:solidFill>
                  <a:schemeClr val="bg1"/>
                </a:solidFill>
                <a:latin typeface="Cumberland AMT" panose="02070309020205020404" pitchFamily="49" charset="0"/>
                <a:cs typeface="Cumberland AMT" panose="02070309020205020404" pitchFamily="49" charset="0"/>
              </a:rPr>
              <a:t>Qtrly</a:t>
            </a:r>
            <a:r>
              <a:rPr lang="en-US" sz="1200" dirty="0">
                <a:solidFill>
                  <a:schemeClr val="bg1"/>
                </a:solidFill>
                <a:latin typeface="Cumberland AMT" panose="02070309020205020404" pitchFamily="49" charset="0"/>
                <a:cs typeface="Cumberland AMT" panose="02070309020205020404" pitchFamily="49" charset="0"/>
              </a:rPr>
              <a:t> beer production in </a:t>
            </a:r>
            <a:r>
              <a:rPr lang="en-US" sz="1200" dirty="0" err="1">
                <a:solidFill>
                  <a:schemeClr val="bg1"/>
                </a:solidFill>
                <a:latin typeface="Cumberland AMT" panose="02070309020205020404" pitchFamily="49" charset="0"/>
                <a:cs typeface="Cumberland AMT" panose="02070309020205020404" pitchFamily="49" charset="0"/>
              </a:rPr>
              <a:t>Aus</a:t>
            </a:r>
            <a:r>
              <a:rPr lang="en-US" sz="1200" dirty="0">
                <a:solidFill>
                  <a:schemeClr val="bg1"/>
                </a:solidFill>
                <a:latin typeface="Cumberland AMT" panose="02070309020205020404" pitchFamily="49" charset="0"/>
                <a:cs typeface="Cumberland AMT" panose="02070309020205020404" pitchFamily="49" charset="0"/>
              </a:rPr>
              <a:t>")</a:t>
            </a:r>
          </a:p>
          <a:p>
            <a:pPr algn="l"/>
            <a:r>
              <a:rPr lang="en-US" sz="1200" dirty="0">
                <a:solidFill>
                  <a:schemeClr val="bg1"/>
                </a:solidFill>
                <a:latin typeface="Cumberland AMT" panose="02070309020205020404" pitchFamily="49" charset="0"/>
                <a:cs typeface="Cumberland AMT" panose="02070309020205020404" pitchFamily="49" charset="0"/>
              </a:rPr>
              <a:t>#</a:t>
            </a:r>
            <a:r>
              <a:rPr lang="en-US" sz="1200" dirty="0" err="1">
                <a:solidFill>
                  <a:schemeClr val="bg1"/>
                </a:solidFill>
                <a:latin typeface="Cumberland AMT" panose="02070309020205020404" pitchFamily="49" charset="0"/>
                <a:cs typeface="Cumberland AMT" panose="02070309020205020404" pitchFamily="49" charset="0"/>
              </a:rPr>
              <a:t>lag.plot</a:t>
            </a:r>
            <a:r>
              <a:rPr lang="en-US" sz="1200" dirty="0">
                <a:solidFill>
                  <a:schemeClr val="bg1"/>
                </a:solidFill>
                <a:latin typeface="Cumberland AMT" panose="02070309020205020404" pitchFamily="49" charset="0"/>
                <a:cs typeface="Cumberland AMT" panose="02070309020205020404" pitchFamily="49" charset="0"/>
              </a:rPr>
              <a:t>(beer2, lags=9, </a:t>
            </a:r>
            <a:r>
              <a:rPr lang="en-US" sz="1200" dirty="0" err="1">
                <a:solidFill>
                  <a:schemeClr val="bg1"/>
                </a:solidFill>
                <a:latin typeface="Cumberland AMT" panose="02070309020205020404" pitchFamily="49" charset="0"/>
                <a:cs typeface="Cumberland AMT" panose="02070309020205020404" pitchFamily="49" charset="0"/>
              </a:rPr>
              <a:t>do.lines</a:t>
            </a:r>
            <a:r>
              <a:rPr lang="en-US" sz="1200" dirty="0">
                <a:solidFill>
                  <a:schemeClr val="bg1"/>
                </a:solidFill>
                <a:latin typeface="Cumberland AMT" panose="02070309020205020404" pitchFamily="49" charset="0"/>
                <a:cs typeface="Cumberland AMT" panose="02070309020205020404" pitchFamily="49" charset="0"/>
              </a:rPr>
              <a:t>=FALSE)</a:t>
            </a:r>
          </a:p>
          <a:p>
            <a:pPr algn="l"/>
            <a:r>
              <a:rPr lang="en-US" sz="1200" dirty="0" err="1">
                <a:solidFill>
                  <a:schemeClr val="bg1"/>
                </a:solidFill>
                <a:latin typeface="Cumberland AMT" panose="02070309020205020404" pitchFamily="49" charset="0"/>
                <a:cs typeface="Cumberland AMT" panose="02070309020205020404" pitchFamily="49" charset="0"/>
              </a:rPr>
              <a:t>acf</a:t>
            </a:r>
            <a:r>
              <a:rPr lang="en-US" sz="1200" dirty="0">
                <a:solidFill>
                  <a:schemeClr val="bg1"/>
                </a:solidFill>
                <a:latin typeface="Cumberland AMT" panose="02070309020205020404" pitchFamily="49" charset="0"/>
                <a:cs typeface="Cumberland AMT" panose="02070309020205020404" pitchFamily="49" charset="0"/>
              </a:rPr>
              <a:t>(beer2,lags=9,plot=F)</a:t>
            </a:r>
          </a:p>
          <a:p>
            <a:pPr algn="l"/>
            <a:r>
              <a:rPr lang="en-US" sz="1200" dirty="0" err="1">
                <a:solidFill>
                  <a:schemeClr val="bg1"/>
                </a:solidFill>
                <a:latin typeface="Cumberland AMT" panose="02070309020205020404" pitchFamily="49" charset="0"/>
                <a:cs typeface="Cumberland AMT" panose="02070309020205020404" pitchFamily="49" charset="0"/>
              </a:rPr>
              <a:t>acf</a:t>
            </a:r>
            <a:r>
              <a:rPr lang="en-US" sz="1200" dirty="0">
                <a:solidFill>
                  <a:schemeClr val="bg1"/>
                </a:solidFill>
                <a:latin typeface="Cumberland AMT" panose="02070309020205020404" pitchFamily="49" charset="0"/>
                <a:cs typeface="Cumberland AMT" panose="02070309020205020404" pitchFamily="49" charset="0"/>
              </a:rPr>
              <a:t>(beer2)</a:t>
            </a:r>
          </a:p>
          <a:p>
            <a:pPr algn="l"/>
            <a:endParaRPr lang="en-US" sz="1200" b="1" i="1" dirty="0"/>
          </a:p>
          <a:p>
            <a:pPr algn="l"/>
            <a:r>
              <a:rPr lang="en-US" sz="1200" b="1" i="1" dirty="0"/>
              <a:t>Tips:</a:t>
            </a:r>
          </a:p>
          <a:p>
            <a:pPr marL="285750" indent="-285750" algn="l">
              <a:buFont typeface="Arial" panose="020B0604020202020204" pitchFamily="34" charset="0"/>
              <a:buChar char="•"/>
            </a:pPr>
            <a:r>
              <a:rPr lang="en-US" sz="1200" i="1" dirty="0"/>
              <a:t>If there is seasonality, the ACF at the seasonal lag (e.g., 12 for monthly data) will be </a:t>
            </a:r>
            <a:r>
              <a:rPr lang="en-US" sz="1200" b="1" i="1" u="sng" dirty="0"/>
              <a:t>large and positive</a:t>
            </a:r>
            <a:r>
              <a:rPr lang="en-US" sz="1200" i="1" dirty="0"/>
              <a:t>.</a:t>
            </a:r>
          </a:p>
          <a:p>
            <a:pPr marL="285750" indent="-285750" algn="l">
              <a:buFont typeface="Arial" panose="020B0604020202020204" pitchFamily="34" charset="0"/>
              <a:buChar char="•"/>
            </a:pPr>
            <a:r>
              <a:rPr lang="en-US" sz="1200" i="1" dirty="0"/>
              <a:t>For seasonal </a:t>
            </a:r>
            <a:r>
              <a:rPr lang="en-US" sz="1200" i="1" u="sng" dirty="0"/>
              <a:t>monthly</a:t>
            </a:r>
            <a:r>
              <a:rPr lang="en-US" sz="1200" i="1" dirty="0"/>
              <a:t> data, a large ACF value will be seen at lag 12 and possibly also at lags 24, 36, </a:t>
            </a:r>
          </a:p>
          <a:p>
            <a:pPr marL="285750" indent="-285750" algn="l">
              <a:buFont typeface="Arial" panose="020B0604020202020204" pitchFamily="34" charset="0"/>
              <a:buChar char="•"/>
            </a:pPr>
            <a:r>
              <a:rPr lang="en-US" sz="1200" i="1" dirty="0"/>
              <a:t>For seasonal </a:t>
            </a:r>
            <a:r>
              <a:rPr lang="en-US" sz="1200" i="1" u="sng" dirty="0"/>
              <a:t>quarterly</a:t>
            </a:r>
            <a:r>
              <a:rPr lang="en-US" sz="1200" i="1" dirty="0"/>
              <a:t> data, a large ACF value will be seen at lag 4 and possibly also at lags 8, 12, .</a:t>
            </a:r>
          </a:p>
          <a:p>
            <a:pPr marL="285750" indent="-285750" algn="l">
              <a:buFont typeface="Arial" panose="020B0604020202020204" pitchFamily="34" charset="0"/>
              <a:buChar char="•"/>
            </a:pPr>
            <a:r>
              <a:rPr lang="en-US" sz="1200" i="1" dirty="0"/>
              <a:t>For seasonal </a:t>
            </a:r>
            <a:r>
              <a:rPr lang="en-US" sz="1200" i="1" u="sng" dirty="0"/>
              <a:t>weekly</a:t>
            </a:r>
            <a:r>
              <a:rPr lang="en-US" sz="1200" i="1" dirty="0"/>
              <a:t> data, a large ACF value will be seen at lag 7 and possibly also at lags 14, 21, .</a:t>
            </a:r>
          </a:p>
          <a:p>
            <a:pPr marL="285750" indent="-285750" algn="l">
              <a:buFont typeface="Arial" panose="020B0604020202020204" pitchFamily="34" charset="0"/>
              <a:buChar char="•"/>
            </a:pPr>
            <a:r>
              <a:rPr lang="en-US" sz="1200" i="1" dirty="0"/>
              <a:t>Slowly decaying ACF indicates trend.</a:t>
            </a: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25</a:t>
            </a:fld>
            <a:endParaRPr lang="en-US"/>
          </a:p>
        </p:txBody>
      </p:sp>
    </p:spTree>
    <p:extLst>
      <p:ext uri="{BB962C8B-B14F-4D97-AF65-F5344CB8AC3E}">
        <p14:creationId xmlns:p14="http://schemas.microsoft.com/office/powerpoint/2010/main" val="1158153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Compute the Box-Pierce or </a:t>
            </a:r>
            <a:r>
              <a:rPr lang="en-US" dirty="0" err="1"/>
              <a:t>Ljung</a:t>
            </a:r>
            <a:r>
              <a:rPr lang="en-US" dirty="0"/>
              <a:t>-Box test statistic for examining the null hypothesis of independence in a given time series. These are sometimes known as 'portmanteau' tests.</a:t>
            </a:r>
          </a:p>
          <a:p>
            <a:r>
              <a:rPr lang="en-US" dirty="0"/>
              <a:t>### H0: Residuals are independently distributed </a:t>
            </a:r>
            <a:r>
              <a:rPr lang="en-US" dirty="0" err="1"/>
              <a:t>vs</a:t>
            </a:r>
            <a:r>
              <a:rPr lang="en-US" dirty="0"/>
              <a:t> H1: Residuals are not independently distributed</a:t>
            </a: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27</a:t>
            </a:fld>
            <a:endParaRPr lang="en-US"/>
          </a:p>
        </p:txBody>
      </p:sp>
    </p:spTree>
    <p:extLst>
      <p:ext uri="{BB962C8B-B14F-4D97-AF65-F5344CB8AC3E}">
        <p14:creationId xmlns:p14="http://schemas.microsoft.com/office/powerpoint/2010/main" val="1337473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 Random Walk model, the best possible forecast would the naïve</a:t>
            </a:r>
            <a:r>
              <a:rPr lang="en-US" baseline="0" dirty="0"/>
              <a:t> forecast or the last observed value.</a:t>
            </a:r>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28</a:t>
            </a:fld>
            <a:endParaRPr lang="en-US"/>
          </a:p>
        </p:txBody>
      </p:sp>
    </p:spTree>
    <p:extLst>
      <p:ext uri="{BB962C8B-B14F-4D97-AF65-F5344CB8AC3E}">
        <p14:creationId xmlns:p14="http://schemas.microsoft.com/office/powerpoint/2010/main" val="4256413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i="1" dirty="0"/>
              <a:t>Autoregressive models are remarkably flexible at handling a wide range of different time series patterns. The two series in figure above are  from an simulated AR(1) model and an AR(2) model. Changing the parameters ϕ</a:t>
            </a:r>
            <a:r>
              <a:rPr lang="en-US" sz="1200" i="1" baseline="-25000" dirty="0"/>
              <a:t>1</a:t>
            </a:r>
            <a:r>
              <a:rPr lang="en-US" sz="1200" i="1" dirty="0"/>
              <a:t> ,…,</a:t>
            </a:r>
            <a:r>
              <a:rPr lang="en-US" sz="1200" i="1" dirty="0" err="1"/>
              <a:t>ϕ</a:t>
            </a:r>
            <a:r>
              <a:rPr lang="en-US" sz="1200" i="1" baseline="-25000" dirty="0" err="1"/>
              <a:t>p</a:t>
            </a:r>
            <a:r>
              <a:rPr lang="en-US" sz="1200" i="1" dirty="0"/>
              <a:t> results in different time series patterns. The variance of the error term e</a:t>
            </a:r>
            <a:r>
              <a:rPr lang="en-US" sz="1200" i="1" baseline="-25000" dirty="0"/>
              <a:t>t</a:t>
            </a:r>
            <a:r>
              <a:rPr lang="en-US" sz="1200" i="1" dirty="0"/>
              <a:t> will only change the scale of the series, not the patterns.</a:t>
            </a:r>
          </a:p>
          <a:p>
            <a:pPr algn="l"/>
            <a:endParaRPr lang="en-US" sz="1200" i="1" dirty="0"/>
          </a:p>
          <a:p>
            <a:pPr marL="171450" indent="-171450" algn="l">
              <a:buFont typeface="Arial" panose="020B0604020202020204" pitchFamily="34" charset="0"/>
              <a:buChar char="•"/>
            </a:pPr>
            <a:r>
              <a:rPr lang="en-US" sz="1200" i="1" dirty="0"/>
              <a:t>We normally restrict autoregressive models to stationary data, and then some constraints on the values of the parameters are required.</a:t>
            </a:r>
          </a:p>
          <a:p>
            <a:pPr marL="628650" lvl="1" indent="-171450" algn="l">
              <a:buFont typeface="Arial" panose="020B0604020202020204" pitchFamily="34" charset="0"/>
              <a:buChar char="•"/>
            </a:pPr>
            <a:endParaRPr lang="en-US" sz="1200" i="1" dirty="0"/>
          </a:p>
          <a:p>
            <a:pPr marL="628650" lvl="1" indent="-171450" algn="l">
              <a:buFont typeface="Arial" panose="020B0604020202020204" pitchFamily="34" charset="0"/>
              <a:buChar char="•"/>
            </a:pPr>
            <a:r>
              <a:rPr lang="en-US" sz="1200" i="1" dirty="0"/>
              <a:t>For an AR(1) model:   </a:t>
            </a:r>
          </a:p>
          <a:p>
            <a:pPr marL="457200" lvl="1" indent="0" algn="l">
              <a:buFontTx/>
              <a:buNone/>
            </a:pPr>
            <a:r>
              <a:rPr lang="en-US" sz="1200" b="1" i="1" dirty="0"/>
              <a:t>	</a:t>
            </a:r>
            <a:r>
              <a:rPr lang="en-US" sz="1400" b="1" i="1" dirty="0"/>
              <a:t>−1&lt;ϕ</a:t>
            </a:r>
            <a:r>
              <a:rPr lang="en-US" sz="1400" b="1" i="1" baseline="-25000" dirty="0"/>
              <a:t>1</a:t>
            </a:r>
            <a:r>
              <a:rPr lang="en-US" sz="1400" b="1" i="1" dirty="0"/>
              <a:t>&lt;1</a:t>
            </a:r>
            <a:r>
              <a:rPr lang="en-US" sz="1200" i="1" dirty="0"/>
              <a:t>.</a:t>
            </a:r>
          </a:p>
          <a:p>
            <a:pPr marL="628650" lvl="1" indent="-171450" algn="l">
              <a:buFont typeface="Arial" panose="020B0604020202020204" pitchFamily="34" charset="0"/>
              <a:buChar char="•"/>
            </a:pPr>
            <a:endParaRPr lang="en-US" sz="1200" i="1" dirty="0"/>
          </a:p>
          <a:p>
            <a:pPr marL="628650" lvl="1" indent="-171450" algn="l">
              <a:buFont typeface="Arial" panose="020B0604020202020204" pitchFamily="34" charset="0"/>
              <a:buChar char="•"/>
            </a:pPr>
            <a:r>
              <a:rPr lang="en-US" sz="1200" i="1" dirty="0"/>
              <a:t>For an AR(2) model:   </a:t>
            </a:r>
          </a:p>
          <a:p>
            <a:pPr lvl="1" algn="l"/>
            <a:r>
              <a:rPr lang="en-US" sz="1400" b="1" i="1" dirty="0"/>
              <a:t>	−1&lt;ϕ</a:t>
            </a:r>
            <a:r>
              <a:rPr lang="en-US" sz="1400" b="1" i="1" baseline="-25000" dirty="0"/>
              <a:t>2</a:t>
            </a:r>
            <a:r>
              <a:rPr lang="en-US" sz="1400" b="1" i="1" dirty="0"/>
              <a:t>&lt;1 , ϕ</a:t>
            </a:r>
            <a:r>
              <a:rPr lang="en-US" sz="1400" b="1" i="1" baseline="-25000" dirty="0"/>
              <a:t>1</a:t>
            </a:r>
            <a:r>
              <a:rPr lang="en-US" sz="1400" b="1" i="1" dirty="0"/>
              <a:t>+ϕ</a:t>
            </a:r>
            <a:r>
              <a:rPr lang="en-US" sz="1400" b="1" i="1" baseline="-25000" dirty="0"/>
              <a:t>2</a:t>
            </a:r>
            <a:r>
              <a:rPr lang="en-US" sz="1400" b="1" i="1" dirty="0"/>
              <a:t>&lt;1,   ϕ</a:t>
            </a:r>
            <a:r>
              <a:rPr lang="en-US" sz="1400" b="1" i="1" baseline="-25000" dirty="0"/>
              <a:t>2</a:t>
            </a:r>
            <a:r>
              <a:rPr lang="en-US" sz="1400" b="1" i="1" dirty="0"/>
              <a:t>−ϕ</a:t>
            </a:r>
            <a:r>
              <a:rPr lang="en-US" sz="1400" b="1" i="1" baseline="-25000" dirty="0"/>
              <a:t>1</a:t>
            </a:r>
            <a:r>
              <a:rPr lang="en-US" sz="1400" b="1" i="1" dirty="0"/>
              <a:t>&lt;1 </a:t>
            </a:r>
          </a:p>
          <a:p>
            <a:pPr algn="l"/>
            <a:endParaRPr lang="en-US" sz="1200" i="1" dirty="0"/>
          </a:p>
          <a:p>
            <a:pPr algn="l"/>
            <a:r>
              <a:rPr lang="en-US" sz="1200" i="1" dirty="0"/>
              <a:t>When p≥3 , the restrictions are much more complicated. R takes care of these restrictions when estimating a model.</a:t>
            </a: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30</a:t>
            </a:fld>
            <a:endParaRPr lang="en-US"/>
          </a:p>
        </p:txBody>
      </p:sp>
    </p:spTree>
    <p:extLst>
      <p:ext uri="{BB962C8B-B14F-4D97-AF65-F5344CB8AC3E}">
        <p14:creationId xmlns:p14="http://schemas.microsoft.com/office/powerpoint/2010/main" val="19414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i="1" dirty="0">
                <a:latin typeface="Arial" panose="020B0604020202020204" pitchFamily="34" charset="0"/>
                <a:cs typeface="Arial" panose="020B0604020202020204" pitchFamily="34" charset="0"/>
              </a:rPr>
              <a:t>The top left diagram shows a strong increasing trend, with strong seasonality. There is no evidence of any cyclic behavior here.</a:t>
            </a:r>
          </a:p>
          <a:p>
            <a:pPr marL="171450" indent="-171450" algn="l">
              <a:buFont typeface="Arial" panose="020B0604020202020204" pitchFamily="34" charset="0"/>
              <a:buChar char="•"/>
            </a:pPr>
            <a:r>
              <a:rPr lang="en-US" sz="1200" i="1" dirty="0">
                <a:latin typeface="Arial" panose="020B0604020202020204" pitchFamily="34" charset="0"/>
                <a:cs typeface="Arial" panose="020B0604020202020204" pitchFamily="34" charset="0"/>
              </a:rPr>
              <a:t>The top right diagram shows strong seasonality within each year, as well as some strong cyclic behavior with period about 6–10 years. There is no apparent trend in the data over this period.</a:t>
            </a:r>
          </a:p>
          <a:p>
            <a:pPr marL="171450" indent="-171450" algn="l">
              <a:buFont typeface="Arial" panose="020B0604020202020204" pitchFamily="34" charset="0"/>
              <a:buChar char="•"/>
            </a:pPr>
            <a:r>
              <a:rPr lang="en-US" sz="1200" i="1" dirty="0">
                <a:latin typeface="Arial" panose="020B0604020202020204" pitchFamily="34" charset="0"/>
                <a:cs typeface="Arial" panose="020B0604020202020204" pitchFamily="34" charset="0"/>
              </a:rPr>
              <a:t>The bottom left diagram shows no seasonality, but an obvious downward trend. </a:t>
            </a:r>
          </a:p>
          <a:p>
            <a:pPr marL="171450" indent="-171450" algn="l">
              <a:buFont typeface="Arial" panose="020B0604020202020204" pitchFamily="34" charset="0"/>
              <a:buChar char="•"/>
            </a:pPr>
            <a:r>
              <a:rPr lang="en-US" sz="1200" i="1" dirty="0">
                <a:latin typeface="Arial" panose="020B0604020202020204" pitchFamily="34" charset="0"/>
                <a:cs typeface="Arial" panose="020B0604020202020204" pitchFamily="34" charset="0"/>
              </a:rPr>
              <a:t>The bottom right has no trend, seasonality or cyclic behavior. There are random fluctuations which do not appear to be very predictable, and no strong patterns that would help with developing a forecasting model</a:t>
            </a:r>
            <a:r>
              <a:rPr lang="en-US" sz="110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4</a:t>
            </a:fld>
            <a:endParaRPr lang="en-US"/>
          </a:p>
        </p:txBody>
      </p:sp>
    </p:spTree>
    <p:extLst>
      <p:ext uri="{BB962C8B-B14F-4D97-AF65-F5344CB8AC3E}">
        <p14:creationId xmlns:p14="http://schemas.microsoft.com/office/powerpoint/2010/main" val="3149638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31</a:t>
            </a:fld>
            <a:endParaRPr lang="en-US"/>
          </a:p>
        </p:txBody>
      </p:sp>
    </p:spTree>
    <p:extLst>
      <p:ext uri="{BB962C8B-B14F-4D97-AF65-F5344CB8AC3E}">
        <p14:creationId xmlns:p14="http://schemas.microsoft.com/office/powerpoint/2010/main" val="194144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i="1" dirty="0"/>
              <a:t>However, moving average models should not be confused with moving average smoothing. </a:t>
            </a:r>
            <a:r>
              <a:rPr lang="en-US" sz="1200" b="1" i="1" dirty="0"/>
              <a:t>A moving average model is used for forecasting future values while moving average smoothing is used for estimating the trend-cycle of past values.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1" i="1" dirty="0"/>
          </a:p>
          <a:p>
            <a:pPr marL="171450" indent="-171450" algn="l">
              <a:buFont typeface="Arial" panose="020B0604020202020204" pitchFamily="34" charset="0"/>
              <a:buChar char="•"/>
            </a:pPr>
            <a:r>
              <a:rPr lang="en-US" sz="1200" i="1" dirty="0"/>
              <a:t>Restrictions:</a:t>
            </a:r>
          </a:p>
          <a:p>
            <a:pPr algn="l"/>
            <a:r>
              <a:rPr lang="en-US" sz="1200" i="1" dirty="0"/>
              <a:t>	For an MA(1) model:  </a:t>
            </a:r>
            <a:r>
              <a:rPr lang="en-US" sz="1200" b="1" i="1" dirty="0"/>
              <a:t> </a:t>
            </a:r>
            <a:r>
              <a:rPr lang="en-US" sz="1400" b="1" i="1" dirty="0"/>
              <a:t>−1&lt;</a:t>
            </a:r>
            <a:r>
              <a:rPr lang="el-GR" sz="1400" b="1" i="1" dirty="0"/>
              <a:t>θ</a:t>
            </a:r>
            <a:r>
              <a:rPr lang="en-US" sz="1400" b="1" i="1" baseline="-25000" dirty="0"/>
              <a:t>1</a:t>
            </a:r>
            <a:r>
              <a:rPr lang="el-GR" sz="1400" b="1" i="1" dirty="0"/>
              <a:t>&lt;1 </a:t>
            </a:r>
            <a:endParaRPr lang="en-US" sz="1400" i="1" dirty="0"/>
          </a:p>
          <a:p>
            <a:pPr algn="l"/>
            <a:endParaRPr lang="en-US" sz="1200" i="1" dirty="0"/>
          </a:p>
          <a:p>
            <a:pPr algn="l"/>
            <a:r>
              <a:rPr lang="en-US" sz="1200" i="1" dirty="0"/>
              <a:t>	For an MA(2) model:   </a:t>
            </a:r>
            <a:r>
              <a:rPr lang="en-US" sz="1400" b="1" i="1" dirty="0"/>
              <a:t>		</a:t>
            </a:r>
          </a:p>
          <a:p>
            <a:pPr lvl="1" algn="l"/>
            <a:r>
              <a:rPr lang="en-US" sz="1400" b="1" i="1" dirty="0"/>
              <a:t>		−1&lt;</a:t>
            </a:r>
            <a:r>
              <a:rPr lang="el-GR" sz="1400" b="1" i="1" dirty="0"/>
              <a:t>θ</a:t>
            </a:r>
            <a:r>
              <a:rPr lang="en-US" sz="1400" b="1" i="1" baseline="-25000" dirty="0"/>
              <a:t>2</a:t>
            </a:r>
            <a:r>
              <a:rPr lang="el-GR" sz="1400" b="1" i="1" dirty="0"/>
              <a:t>&lt;1 ,</a:t>
            </a:r>
            <a:r>
              <a:rPr lang="en-US" sz="1400" b="1" i="1" dirty="0"/>
              <a:t> </a:t>
            </a:r>
            <a:r>
              <a:rPr lang="el-GR" sz="1400" b="1" i="1" dirty="0"/>
              <a:t>θ</a:t>
            </a:r>
            <a:r>
              <a:rPr lang="el-GR" sz="1400" b="1" i="1" baseline="-25000" dirty="0"/>
              <a:t>2</a:t>
            </a:r>
            <a:r>
              <a:rPr lang="el-GR" sz="1400" b="1" i="1" dirty="0"/>
              <a:t> +θ</a:t>
            </a:r>
            <a:r>
              <a:rPr lang="el-GR" sz="1400" b="1" i="1" baseline="-25000" dirty="0"/>
              <a:t>1</a:t>
            </a:r>
            <a:r>
              <a:rPr lang="el-GR" sz="1400" b="1" i="1" dirty="0"/>
              <a:t> &gt;−1,   θ</a:t>
            </a:r>
            <a:r>
              <a:rPr lang="en-US" sz="1400" b="1" i="1" baseline="-25000" dirty="0"/>
              <a:t>1</a:t>
            </a:r>
            <a:r>
              <a:rPr lang="el-GR" sz="1400" b="1" i="1" dirty="0"/>
              <a:t>−θ</a:t>
            </a:r>
            <a:r>
              <a:rPr lang="en-US" sz="1400" b="1" i="1" baseline="-25000" dirty="0"/>
              <a:t>2</a:t>
            </a:r>
            <a:r>
              <a:rPr lang="el-GR" sz="1400" b="1" i="1" dirty="0"/>
              <a:t> &lt;1 .</a:t>
            </a:r>
          </a:p>
          <a:p>
            <a:pPr algn="l"/>
            <a:endParaRPr lang="el-GR" sz="1200" i="1" dirty="0"/>
          </a:p>
          <a:p>
            <a:pPr algn="l"/>
            <a:r>
              <a:rPr lang="en-US" sz="1200" i="1" dirty="0"/>
              <a:t>More complicated conditions hold for q≥3 . Again, R will take care of these constraints when estimating the models</a:t>
            </a:r>
            <a:r>
              <a:rPr lang="en-US" sz="1200" i="0" dirty="0"/>
              <a:t>.</a:t>
            </a:r>
            <a:endParaRPr lang="en-US" sz="1200" b="1"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32</a:t>
            </a:fld>
            <a:endParaRPr lang="en-US"/>
          </a:p>
        </p:txBody>
      </p:sp>
    </p:spTree>
    <p:extLst>
      <p:ext uri="{BB962C8B-B14F-4D97-AF65-F5344CB8AC3E}">
        <p14:creationId xmlns:p14="http://schemas.microsoft.com/office/powerpoint/2010/main" val="869573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1"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33</a:t>
            </a:fld>
            <a:endParaRPr lang="en-US"/>
          </a:p>
        </p:txBody>
      </p:sp>
    </p:spTree>
    <p:extLst>
      <p:ext uri="{BB962C8B-B14F-4D97-AF65-F5344CB8AC3E}">
        <p14:creationId xmlns:p14="http://schemas.microsoft.com/office/powerpoint/2010/main" val="869573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The acronym ARIMA stands for </a:t>
            </a:r>
            <a:r>
              <a:rPr lang="en-US" sz="1200" b="1" i="1" dirty="0"/>
              <a:t>Auto-Regressive Integrated Moving Average</a:t>
            </a:r>
            <a:r>
              <a:rPr lang="en-US" sz="1200" i="1" dirty="0"/>
              <a:t>. </a:t>
            </a:r>
            <a:r>
              <a:rPr lang="en-US" sz="1200" b="1" i="1" dirty="0"/>
              <a:t>Lags of the </a:t>
            </a:r>
            <a:r>
              <a:rPr lang="en-US" sz="1200" b="1" i="1" dirty="0" err="1"/>
              <a:t>stationarized</a:t>
            </a:r>
            <a:r>
              <a:rPr lang="en-US" sz="1200" b="1" i="1" dirty="0"/>
              <a:t> series</a:t>
            </a:r>
            <a:r>
              <a:rPr lang="en-US" sz="1200" i="1" dirty="0"/>
              <a:t>  in the forecasting equation are called </a:t>
            </a:r>
            <a:r>
              <a:rPr lang="en-US" sz="1200" b="1" i="1" dirty="0"/>
              <a:t>"autoregressive"</a:t>
            </a:r>
            <a:r>
              <a:rPr lang="en-US" sz="1200" i="1" dirty="0"/>
              <a:t> terms, </a:t>
            </a:r>
            <a:r>
              <a:rPr lang="en-US" sz="1200" b="1" i="1" dirty="0"/>
              <a:t>lags of the forecast errors</a:t>
            </a:r>
            <a:r>
              <a:rPr lang="en-US" sz="1200" i="1" dirty="0"/>
              <a:t> are called </a:t>
            </a:r>
            <a:r>
              <a:rPr lang="en-US" sz="1200" b="1" i="1" dirty="0"/>
              <a:t>"moving average"</a:t>
            </a:r>
            <a:r>
              <a:rPr lang="en-US" sz="1200" i="1" dirty="0"/>
              <a:t> terms, and a time series which needs to be differenced to be made stationary is said to be an "integrated" version of a stationary series. Random-walk and random-trend models, autoregressive models, and exponential smoothing models are all special cases of ARIMA models.</a:t>
            </a:r>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34</a:t>
            </a:fld>
            <a:endParaRPr lang="en-US"/>
          </a:p>
        </p:txBody>
      </p:sp>
    </p:spTree>
    <p:extLst>
      <p:ext uri="{BB962C8B-B14F-4D97-AF65-F5344CB8AC3E}">
        <p14:creationId xmlns:p14="http://schemas.microsoft.com/office/powerpoint/2010/main" val="212988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85750" lvl="0" indent="-285750" algn="l">
                  <a:buFont typeface="Arial" panose="020B0604020202020204" pitchFamily="34" charset="0"/>
                  <a:buChar char="•"/>
                </a:pPr>
                <a:r>
                  <a:rPr lang="en-US" sz="1200" i="1" dirty="0"/>
                  <a:t>MLE finds the values of the parameters which maximize the probability of obtaining the data that we have observed. For ARIMA models, MLE is very similar to the least squares estimates that would be obtained by minimizing</a:t>
                </a:r>
              </a:p>
              <a:p>
                <a:pPr lvl="0"/>
                <a14:m>
                  <m:oMathPara xmlns:m="http://schemas.openxmlformats.org/officeDocument/2006/math">
                    <m:oMathParaPr>
                      <m:jc m:val="centerGroup"/>
                    </m:oMathParaPr>
                    <m:oMath xmlns:m="http://schemas.openxmlformats.org/officeDocument/2006/math">
                      <m:nary>
                        <m:naryPr>
                          <m:chr m:val="∑"/>
                          <m:ctrlPr>
                            <a:rPr lang="en-US" sz="1400" i="1" smtClean="0">
                              <a:latin typeface="Cambria Math" panose="02040503050406030204" pitchFamily="18" charset="0"/>
                            </a:rPr>
                          </m:ctrlPr>
                        </m:naryPr>
                        <m:sub>
                          <m:r>
                            <m:rPr>
                              <m:brk m:alnAt="23"/>
                            </m:rPr>
                            <a:rPr lang="en-US" sz="1400" b="0" i="1" smtClean="0">
                              <a:latin typeface="Cambria Math"/>
                            </a:rPr>
                            <m:t>𝑡</m:t>
                          </m:r>
                          <m:r>
                            <a:rPr lang="en-US" sz="1400" b="0" i="1" smtClean="0">
                              <a:latin typeface="Cambria Math"/>
                            </a:rPr>
                            <m:t>=</m:t>
                          </m:r>
                          <m:r>
                            <a:rPr lang="en-US" sz="1400" b="0" i="1" smtClean="0">
                              <a:latin typeface="Cambria Math"/>
                            </a:rPr>
                            <m:t>1</m:t>
                          </m:r>
                        </m:sub>
                        <m:sup>
                          <m:r>
                            <a:rPr lang="en-US" sz="1400" b="0" i="1" smtClean="0">
                              <a:latin typeface="Cambria Math"/>
                            </a:rPr>
                            <m:t>𝑇</m:t>
                          </m:r>
                        </m:sup>
                        <m:e>
                          <m:sSup>
                            <m:sSupPr>
                              <m:ctrlPr>
                                <a:rPr lang="en-US" sz="1400" i="1" smtClean="0">
                                  <a:latin typeface="Cambria Math" panose="02040503050406030204" pitchFamily="18" charset="0"/>
                                </a:rPr>
                              </m:ctrlPr>
                            </m:sSupPr>
                            <m:e>
                              <m:r>
                                <a:rPr lang="en-US" sz="1400" b="0" i="1" smtClean="0">
                                  <a:latin typeface="Cambria Math"/>
                                </a:rPr>
                                <m:t>𝑒</m:t>
                              </m:r>
                              <m:r>
                                <a:rPr lang="en-US" sz="1400" b="0" i="1" baseline="-25000" smtClean="0">
                                  <a:latin typeface="Cambria Math"/>
                                </a:rPr>
                                <m:t>𝑡</m:t>
                              </m:r>
                            </m:e>
                            <m:sup>
                              <m:r>
                                <a:rPr lang="en-US" sz="1400" b="0" i="1" smtClean="0">
                                  <a:latin typeface="Cambria Math"/>
                                </a:rPr>
                                <m:t>2</m:t>
                              </m:r>
                            </m:sup>
                          </m:sSup>
                        </m:e>
                      </m:nary>
                    </m:oMath>
                  </m:oMathPara>
                </a14:m>
                <a:endParaRPr lang="en-US" sz="1400" i="1" dirty="0"/>
              </a:p>
              <a:p>
                <a:pPr lvl="0" algn="l"/>
                <a:r>
                  <a:rPr lang="en-US" sz="1200" i="1" dirty="0"/>
                  <a:t>In practice, R will report the value of the log likelihood of the data; that is, the logarithm of the probability of the observed data coming from the estimated model. For given values of p, d and q. R will try to maximize the log likelihood when finding parameter estimates.</a:t>
                </a:r>
              </a:p>
              <a:p>
                <a:pPr marL="171450" indent="-171450">
                  <a:buFont typeface="Arial" panose="020B0604020202020204" pitchFamily="34" charset="0"/>
                  <a:buChar char="•"/>
                </a:pPr>
                <a:endParaRPr lang="en-US" dirty="0"/>
              </a:p>
            </p:txBody>
          </p:sp>
        </mc:Choice>
        <mc:Fallback xmlns="">
          <p:sp>
            <p:nvSpPr>
              <p:cNvPr id="3" name="Notes Placeholder 2"/>
              <p:cNvSpPr>
                <a:spLocks noGrp="1"/>
              </p:cNvSpPr>
              <p:nvPr>
                <p:ph type="body" idx="1"/>
              </p:nvPr>
            </p:nvSpPr>
            <p:spPr/>
            <p:txBody>
              <a:bodyPr/>
              <a:lstStyle/>
              <a:p>
                <a:pPr marL="285750" lvl="0" indent="-285750" algn="l">
                  <a:buFont typeface="Arial" panose="020B0604020202020204" pitchFamily="34" charset="0"/>
                  <a:buChar char="•"/>
                </a:pPr>
                <a:r>
                  <a:rPr lang="en-US" sz="1200" i="1" dirty="0" smtClean="0"/>
                  <a:t>MLE finds the values of the parameters which maximize the probability of obtaining the data that we have observed. For ARIMA models, MLE is very similar to the least squares estimates that would be obtained by </a:t>
                </a:r>
                <a:r>
                  <a:rPr lang="en-US" sz="1200" i="1" dirty="0" smtClean="0"/>
                  <a:t>minimizing</a:t>
                </a:r>
              </a:p>
              <a:p>
                <a:pPr lvl="0"/>
                <a:r>
                  <a:rPr lang="en-US" sz="1400" i="0" smtClean="0">
                    <a:latin typeface="Cambria Math"/>
                  </a:rPr>
                  <a:t>∑</a:t>
                </a:r>
                <a:r>
                  <a:rPr lang="en-US" sz="1400" b="0" i="0" smtClean="0">
                    <a:latin typeface="Cambria Math"/>
                  </a:rPr>
                  <a:t>_(𝑡=1)^𝑇▒〖𝑒</a:t>
                </a:r>
                <a:r>
                  <a:rPr lang="en-US" sz="1400" b="0" i="0" baseline="-25000" smtClean="0">
                    <a:latin typeface="Cambria Math"/>
                  </a:rPr>
                  <a:t>𝑡〗^</a:t>
                </a:r>
                <a:r>
                  <a:rPr lang="en-US" sz="1400" b="0" i="0" smtClean="0">
                    <a:latin typeface="Cambria Math"/>
                  </a:rPr>
                  <a:t>2 </a:t>
                </a:r>
                <a:endParaRPr lang="en-US" sz="1400" i="1" dirty="0" smtClean="0"/>
              </a:p>
              <a:p>
                <a:pPr lvl="0" algn="l"/>
                <a:r>
                  <a:rPr lang="en-US" sz="1200" i="1" dirty="0"/>
                  <a:t>In practice, R will report the value of the log likelihood of the data; that is, the logarithm of the </a:t>
                </a:r>
                <a:r>
                  <a:rPr lang="en-US" sz="1200" i="1" dirty="0" smtClean="0"/>
                  <a:t>probability </a:t>
                </a:r>
                <a:r>
                  <a:rPr lang="en-US" sz="1200" i="1" dirty="0"/>
                  <a:t>of the observed data coming from the estimated model. For given values of </a:t>
                </a:r>
                <a:r>
                  <a:rPr lang="en-US" sz="1200" i="1" dirty="0" smtClean="0"/>
                  <a:t>p, </a:t>
                </a:r>
                <a:r>
                  <a:rPr lang="en-US" sz="1200" i="1" dirty="0"/>
                  <a:t>d </a:t>
                </a:r>
                <a:r>
                  <a:rPr lang="en-US" sz="1200" i="1" dirty="0" smtClean="0"/>
                  <a:t>and q. </a:t>
                </a:r>
                <a:r>
                  <a:rPr lang="en-US" sz="1200" i="1" dirty="0"/>
                  <a:t>R will try to maximize the log likelihood </a:t>
                </a:r>
                <a:r>
                  <a:rPr lang="en-US" sz="1200" i="1" dirty="0" smtClean="0"/>
                  <a:t>when finding </a:t>
                </a:r>
                <a:r>
                  <a:rPr lang="en-US" sz="1200" i="1" dirty="0"/>
                  <a:t>parameter estimates</a:t>
                </a:r>
                <a:r>
                  <a:rPr lang="en-US" sz="1200" i="1" dirty="0" smtClean="0"/>
                  <a:t>.</a:t>
                </a:r>
              </a:p>
              <a:p>
                <a:pPr marL="171450" indent="-171450">
                  <a:buFont typeface="Arial" panose="020B0604020202020204" pitchFamily="34" charset="0"/>
                  <a:buChar char="•"/>
                </a:pPr>
                <a:endParaRPr lang="en-US" dirty="0"/>
              </a:p>
            </p:txBody>
          </p:sp>
        </mc:Fallback>
      </mc:AlternateContent>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36</a:t>
            </a:fld>
            <a:endParaRPr lang="en-US"/>
          </a:p>
        </p:txBody>
      </p:sp>
    </p:spTree>
    <p:extLst>
      <p:ext uri="{BB962C8B-B14F-4D97-AF65-F5344CB8AC3E}">
        <p14:creationId xmlns:p14="http://schemas.microsoft.com/office/powerpoint/2010/main" val="3324079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1" dirty="0"/>
              <a:t>In considering the appropriate seasonal orders for an ARIMA model, restrict attention to the seasonal lags. The modelling procedure is almost the same as for non-seasonal data, except that we need to select seasonal AR and MA terms as well as the non-seasonal components of the model.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b="0"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39</a:t>
            </a:fld>
            <a:endParaRPr lang="en-US"/>
          </a:p>
        </p:txBody>
      </p:sp>
    </p:spTree>
    <p:extLst>
      <p:ext uri="{BB962C8B-B14F-4D97-AF65-F5344CB8AC3E}">
        <p14:creationId xmlns:p14="http://schemas.microsoft.com/office/powerpoint/2010/main" val="37367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40</a:t>
            </a:fld>
            <a:endParaRPr lang="en-US"/>
          </a:p>
        </p:txBody>
      </p:sp>
    </p:spTree>
    <p:extLst>
      <p:ext uri="{BB962C8B-B14F-4D97-AF65-F5344CB8AC3E}">
        <p14:creationId xmlns:p14="http://schemas.microsoft.com/office/powerpoint/2010/main" val="247310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eaLnBrk="1" hangingPunct="1">
              <a:buFont typeface="Arial" panose="020B0604020202020204" pitchFamily="34" charset="0"/>
              <a:buChar char="•"/>
            </a:pPr>
            <a:r>
              <a:rPr lang="en-US" altLang="en-US" sz="1200" i="1" dirty="0"/>
              <a:t>The additive model is most appropriate if the magnitude of the seasonal fluctuations or the variation around the trend-cycle does not vary with the level of the time series.</a:t>
            </a:r>
          </a:p>
          <a:p>
            <a:pPr marL="285750" indent="-285750" algn="l" eaLnBrk="1" hangingPunct="1">
              <a:buFont typeface="Arial" panose="020B0604020202020204" pitchFamily="34" charset="0"/>
              <a:buChar char="•"/>
            </a:pPr>
            <a:r>
              <a:rPr lang="en-US" altLang="en-US" sz="1200" i="1" dirty="0"/>
              <a:t>If seasonal fluctuations are proportional to level of series, then multiplicative model is appropriate.</a:t>
            </a: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5</a:t>
            </a:fld>
            <a:endParaRPr lang="en-US"/>
          </a:p>
        </p:txBody>
      </p:sp>
    </p:spTree>
    <p:extLst>
      <p:ext uri="{BB962C8B-B14F-4D97-AF65-F5344CB8AC3E}">
        <p14:creationId xmlns:p14="http://schemas.microsoft.com/office/powerpoint/2010/main" val="2411379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sng" dirty="0"/>
              <a:t>Additive decomposition</a:t>
            </a:r>
          </a:p>
          <a:p>
            <a:r>
              <a:rPr lang="en-US" i="1" dirty="0"/>
              <a:t>Step 1: If m is an even number, compute the trend-cycle component using a 2×m-MA to obtain </a:t>
            </a:r>
            <a:r>
              <a:rPr lang="en-US" i="1" dirty="0" err="1"/>
              <a:t>T</a:t>
            </a:r>
            <a:r>
              <a:rPr lang="en-US" i="1" baseline="-25000" dirty="0" err="1"/>
              <a:t>t</a:t>
            </a:r>
            <a:r>
              <a:rPr lang="en-US" i="1" dirty="0"/>
              <a:t>. If m is an odd number, compute the trend-cycle component using an mm-MA to obtain </a:t>
            </a:r>
            <a:r>
              <a:rPr lang="en-US" i="1" dirty="0" err="1"/>
              <a:t>T</a:t>
            </a:r>
            <a:r>
              <a:rPr lang="en-US" i="1" baseline="-25000" dirty="0" err="1"/>
              <a:t>t</a:t>
            </a:r>
            <a:r>
              <a:rPr lang="en-US" i="1" dirty="0"/>
              <a:t>.</a:t>
            </a:r>
          </a:p>
          <a:p>
            <a:r>
              <a:rPr lang="en-US" i="1" dirty="0"/>
              <a:t>Step 2: Calculate the de-trended series: </a:t>
            </a:r>
            <a:r>
              <a:rPr lang="en-US" i="1" dirty="0" err="1"/>
              <a:t>y</a:t>
            </a:r>
            <a:r>
              <a:rPr lang="en-US" i="1" baseline="-25000" dirty="0" err="1"/>
              <a:t>t</a:t>
            </a:r>
            <a:r>
              <a:rPr lang="en-US" i="1" baseline="-25000" dirty="0"/>
              <a:t> </a:t>
            </a:r>
            <a:r>
              <a:rPr lang="en-US" i="1" baseline="30000" dirty="0"/>
              <a:t>-</a:t>
            </a:r>
            <a:r>
              <a:rPr lang="en-US" i="1" baseline="-25000" dirty="0"/>
              <a:t> </a:t>
            </a:r>
            <a:r>
              <a:rPr lang="en-US" i="1" baseline="0" dirty="0" err="1"/>
              <a:t>T</a:t>
            </a:r>
            <a:r>
              <a:rPr lang="en-US" i="1" baseline="-25000" dirty="0" err="1"/>
              <a:t>t</a:t>
            </a:r>
            <a:r>
              <a:rPr lang="en-US" i="1" dirty="0"/>
              <a:t>.</a:t>
            </a:r>
          </a:p>
          <a:p>
            <a:r>
              <a:rPr lang="en-US" i="1" dirty="0"/>
              <a:t>Step 3: To estimate the seasonal component for each month, simply average the </a:t>
            </a:r>
            <a:r>
              <a:rPr lang="en-US" i="1" dirty="0" err="1"/>
              <a:t>detrended</a:t>
            </a:r>
            <a:r>
              <a:rPr lang="en-US" i="1" dirty="0"/>
              <a:t> values for that month. These seasonal indexes are then adjusted to ensure that they add to zero. The seasonal component is obtained by stringing together all the seasonal indices for each year of data. This gives S</a:t>
            </a:r>
            <a:r>
              <a:rPr lang="en-US" i="1" baseline="-25000" dirty="0"/>
              <a:t>t</a:t>
            </a:r>
            <a:r>
              <a:rPr lang="en-US" i="1" dirty="0"/>
              <a:t>.</a:t>
            </a:r>
          </a:p>
          <a:p>
            <a:r>
              <a:rPr lang="en-US" i="1" dirty="0"/>
              <a:t>Step 4: The remainder component is calculated by subtracting the estimated seasonal and trend-cycle components: E</a:t>
            </a:r>
            <a:r>
              <a:rPr lang="en-US" i="1" baseline="-25000" dirty="0"/>
              <a:t>t</a:t>
            </a:r>
            <a:r>
              <a:rPr lang="en-US" i="1" baseline="0" dirty="0"/>
              <a:t>=</a:t>
            </a:r>
            <a:r>
              <a:rPr lang="en-US" i="1" baseline="0" dirty="0" err="1"/>
              <a:t>y</a:t>
            </a:r>
            <a:r>
              <a:rPr lang="en-US" i="1" baseline="-25000" dirty="0" err="1"/>
              <a:t>t</a:t>
            </a:r>
            <a:r>
              <a:rPr lang="en-US" i="1" baseline="0" dirty="0"/>
              <a:t> - </a:t>
            </a:r>
            <a:r>
              <a:rPr lang="en-US" i="1" baseline="0" dirty="0" err="1"/>
              <a:t>T</a:t>
            </a:r>
            <a:r>
              <a:rPr lang="en-US" i="1" baseline="-25000" dirty="0" err="1"/>
              <a:t>t</a:t>
            </a:r>
            <a:r>
              <a:rPr lang="en-US" i="1" baseline="0" dirty="0"/>
              <a:t> - S</a:t>
            </a:r>
            <a:r>
              <a:rPr lang="en-US" i="1" baseline="-25000" dirty="0"/>
              <a:t>t</a:t>
            </a:r>
            <a:r>
              <a:rPr lang="en-US" i="1" baseline="0" dirty="0"/>
              <a:t>.</a:t>
            </a:r>
          </a:p>
          <a:p>
            <a:endParaRPr lang="en-US" i="1" baseline="0" dirty="0"/>
          </a:p>
          <a:p>
            <a:r>
              <a:rPr lang="en-US" b="1" i="1" u="sng" baseline="0" dirty="0"/>
              <a:t>Multiplicative decomposition</a:t>
            </a:r>
          </a:p>
          <a:p>
            <a:r>
              <a:rPr lang="en-US" i="1" baseline="0" dirty="0"/>
              <a:t>A classical multiplicative decomposition is very similar except the subtractions are replaced by divisions.</a:t>
            </a:r>
          </a:p>
          <a:p>
            <a:endParaRPr lang="en-US" i="1" baseline="0" dirty="0"/>
          </a:p>
          <a:p>
            <a:r>
              <a:rPr lang="en-US" i="1" baseline="0" dirty="0"/>
              <a:t>Step 1: If m is an even number, compute the trend-cycle component using a 2×m -MA to obtain </a:t>
            </a:r>
            <a:r>
              <a:rPr lang="en-US" i="1" baseline="0" dirty="0" err="1"/>
              <a:t>T</a:t>
            </a:r>
            <a:r>
              <a:rPr lang="en-US" i="1" baseline="-25000" dirty="0" err="1"/>
              <a:t>t</a:t>
            </a:r>
            <a:r>
              <a:rPr lang="en-US" i="1" baseline="0" dirty="0"/>
              <a:t>. If m is an odd number, compute the trend-cycle component using an m-MA to obtain </a:t>
            </a:r>
            <a:r>
              <a:rPr lang="en-US" i="1" baseline="0" dirty="0" err="1"/>
              <a:t>T</a:t>
            </a:r>
            <a:r>
              <a:rPr lang="en-US" i="1" baseline="-25000" dirty="0" err="1"/>
              <a:t>t</a:t>
            </a:r>
            <a:r>
              <a:rPr lang="en-US" i="1" baseline="0" dirty="0"/>
              <a:t>.</a:t>
            </a:r>
          </a:p>
          <a:p>
            <a:r>
              <a:rPr lang="en-US" i="1" baseline="0" dirty="0"/>
              <a:t>Step 2: Calculate the </a:t>
            </a:r>
            <a:r>
              <a:rPr lang="en-US" i="1" baseline="0" dirty="0" err="1"/>
              <a:t>detrended</a:t>
            </a:r>
            <a:r>
              <a:rPr lang="en-US" i="1" baseline="0" dirty="0"/>
              <a:t> series: </a:t>
            </a:r>
            <a:r>
              <a:rPr lang="en-US" i="1" baseline="0" dirty="0" err="1"/>
              <a:t>y</a:t>
            </a:r>
            <a:r>
              <a:rPr lang="en-US" i="1" baseline="-25000" dirty="0" err="1"/>
              <a:t>t</a:t>
            </a:r>
            <a:r>
              <a:rPr lang="en-US" i="1" baseline="0" dirty="0"/>
              <a:t>/</a:t>
            </a:r>
            <a:r>
              <a:rPr lang="en-US" i="1" baseline="0" dirty="0" err="1"/>
              <a:t>T</a:t>
            </a:r>
            <a:r>
              <a:rPr lang="en-US" i="1" baseline="-25000" dirty="0" err="1"/>
              <a:t>t</a:t>
            </a:r>
            <a:r>
              <a:rPr lang="en-US" i="1" baseline="0" dirty="0"/>
              <a:t>.</a:t>
            </a:r>
          </a:p>
          <a:p>
            <a:r>
              <a:rPr lang="en-US" i="1" baseline="0" dirty="0"/>
              <a:t>Step 3: To estimate the seasonal component for each month, simply average the </a:t>
            </a:r>
            <a:r>
              <a:rPr lang="en-US" i="1" baseline="0" dirty="0" err="1"/>
              <a:t>detrended</a:t>
            </a:r>
            <a:r>
              <a:rPr lang="en-US" i="1" baseline="0" dirty="0"/>
              <a:t> values for that month. For example, the seasonal index for March is the average of all the </a:t>
            </a:r>
            <a:r>
              <a:rPr lang="en-US" i="1" baseline="0" dirty="0" err="1"/>
              <a:t>detrended</a:t>
            </a:r>
            <a:r>
              <a:rPr lang="en-US" i="1" baseline="0" dirty="0"/>
              <a:t> March values in the data. These seasonal indexes are then adjusted to ensure that they add to mm.  The seasonal component is obtained by stringing together all the seasonal indices for each year of data. This gives S</a:t>
            </a:r>
            <a:r>
              <a:rPr lang="en-US" i="1" baseline="-25000" dirty="0"/>
              <a:t>t</a:t>
            </a:r>
            <a:r>
              <a:rPr lang="en-US" i="1" baseline="0" dirty="0"/>
              <a:t>.</a:t>
            </a:r>
          </a:p>
          <a:p>
            <a:r>
              <a:rPr lang="en-US" i="1" baseline="0" dirty="0"/>
              <a:t>Step 4: The remainder component is calculated by dividing out the estimated seasonal and trend-cycle components: E</a:t>
            </a:r>
            <a:r>
              <a:rPr lang="en-US" i="1" baseline="-25000" dirty="0"/>
              <a:t>t</a:t>
            </a:r>
            <a:r>
              <a:rPr lang="en-US" i="1" baseline="0" dirty="0"/>
              <a:t>=</a:t>
            </a:r>
            <a:r>
              <a:rPr lang="en-US" i="1" baseline="0" dirty="0" err="1"/>
              <a:t>y</a:t>
            </a:r>
            <a:r>
              <a:rPr lang="en-US" i="1" baseline="-25000" dirty="0" err="1"/>
              <a:t>t</a:t>
            </a:r>
            <a:r>
              <a:rPr lang="en-US" i="1" baseline="0" dirty="0"/>
              <a:t>/(</a:t>
            </a:r>
            <a:r>
              <a:rPr lang="en-US" i="1" baseline="0" dirty="0" err="1"/>
              <a:t>T</a:t>
            </a:r>
            <a:r>
              <a:rPr lang="en-US" i="1" baseline="-25000" dirty="0" err="1"/>
              <a:t>t</a:t>
            </a:r>
            <a:r>
              <a:rPr lang="en-US" i="1" baseline="0" dirty="0" err="1"/>
              <a:t>S</a:t>
            </a:r>
            <a:r>
              <a:rPr lang="en-US" i="1" baseline="-25000" dirty="0" err="1"/>
              <a:t>t</a:t>
            </a:r>
            <a:r>
              <a:rPr lang="en-US" i="1" baseline="0" dirty="0"/>
              <a:t>).</a:t>
            </a:r>
          </a:p>
          <a:p>
            <a:endParaRPr lang="en-US" i="1" baseline="0"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6</a:t>
            </a:fld>
            <a:endParaRPr lang="en-US"/>
          </a:p>
        </p:txBody>
      </p:sp>
    </p:spTree>
    <p:extLst>
      <p:ext uri="{BB962C8B-B14F-4D97-AF65-F5344CB8AC3E}">
        <p14:creationId xmlns:p14="http://schemas.microsoft.com/office/powerpoint/2010/main" val="388818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1" dirty="0"/>
              <a:t>Features of power transformations: </a:t>
            </a:r>
          </a:p>
          <a:p>
            <a:pPr marL="171450" indent="-171450" algn="l">
              <a:buFont typeface="Arial" panose="020B0604020202020204" pitchFamily="34" charset="0"/>
              <a:buChar char="•"/>
            </a:pPr>
            <a:r>
              <a:rPr lang="en-US" sz="1200" i="1" dirty="0"/>
              <a:t>If some y</a:t>
            </a:r>
            <a:r>
              <a:rPr lang="en-US" sz="1200" i="1" baseline="-25000" dirty="0"/>
              <a:t>t</a:t>
            </a:r>
            <a:r>
              <a:rPr lang="en-US" sz="1200" i="1" dirty="0"/>
              <a:t>≤0 , no power transformation is possible unless all observations are adjusted by adding a constant to all values.</a:t>
            </a:r>
          </a:p>
          <a:p>
            <a:pPr marL="171450" indent="-171450" algn="l">
              <a:buFont typeface="Arial" panose="020B0604020202020204" pitchFamily="34" charset="0"/>
              <a:buChar char="•"/>
            </a:pPr>
            <a:r>
              <a:rPr lang="en-US" sz="1200" i="1" dirty="0"/>
              <a:t>Choose a simple value of λ. It makes explanations easier.</a:t>
            </a:r>
          </a:p>
          <a:p>
            <a:pPr marL="171450" indent="-171450" algn="l">
              <a:buFont typeface="Arial" panose="020B0604020202020204" pitchFamily="34" charset="0"/>
              <a:buChar char="•"/>
            </a:pPr>
            <a:r>
              <a:rPr lang="en-US" sz="1200" i="1" dirty="0"/>
              <a:t>Forecasting results are relatively insensitive to the value of λ .</a:t>
            </a:r>
          </a:p>
          <a:p>
            <a:pPr marL="171450" indent="-171450" algn="l">
              <a:buFont typeface="Arial" panose="020B0604020202020204" pitchFamily="34" charset="0"/>
              <a:buChar char="•"/>
            </a:pPr>
            <a:r>
              <a:rPr lang="en-US" sz="1200" i="1" dirty="0"/>
              <a:t>Often no transformation is needed.</a:t>
            </a:r>
          </a:p>
          <a:p>
            <a:pPr marL="171450" indent="-171450" algn="l">
              <a:buFont typeface="Arial" panose="020B0604020202020204" pitchFamily="34" charset="0"/>
              <a:buChar char="•"/>
            </a:pPr>
            <a:r>
              <a:rPr lang="en-US" sz="1200" i="1" dirty="0"/>
              <a:t>Transformations sometimes make little difference to the forecasts but have a large effect on prediction intervals.</a:t>
            </a: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8</a:t>
            </a:fld>
            <a:endParaRPr lang="en-US"/>
          </a:p>
        </p:txBody>
      </p:sp>
    </p:spTree>
    <p:extLst>
      <p:ext uri="{BB962C8B-B14F-4D97-AF65-F5344CB8AC3E}">
        <p14:creationId xmlns:p14="http://schemas.microsoft.com/office/powerpoint/2010/main" val="48605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sng" dirty="0"/>
              <a:t>Notes:</a:t>
            </a:r>
          </a:p>
          <a:p>
            <a:pPr marL="171450" indent="-171450">
              <a:buFont typeface="Arial" panose="020B0604020202020204" pitchFamily="34" charset="0"/>
              <a:buChar char="•"/>
            </a:pPr>
            <a:r>
              <a:rPr lang="en-US" i="1" dirty="0"/>
              <a:t>Adjusting for bias is easy: if the residuals have mean m , then simply add m  to all forecasts and the bias problem is solved.</a:t>
            </a:r>
          </a:p>
          <a:p>
            <a:pPr marL="171450" indent="-171450">
              <a:buFont typeface="Arial" panose="020B0604020202020204" pitchFamily="34" charset="0"/>
              <a:buChar char="•"/>
            </a:pPr>
            <a:r>
              <a:rPr lang="en-US" i="1" u="sng" dirty="0" err="1"/>
              <a:t>Ljung</a:t>
            </a:r>
            <a:r>
              <a:rPr lang="en-US" i="1" u="sng" dirty="0"/>
              <a:t> Box Test:</a:t>
            </a:r>
          </a:p>
          <a:p>
            <a:pPr marL="1200150" lvl="2" indent="-285750" algn="l">
              <a:buFont typeface="Arial" panose="020B0604020202020204" pitchFamily="34" charset="0"/>
              <a:buChar char="•"/>
            </a:pPr>
            <a:r>
              <a:rPr lang="en-US" sz="1200" i="1" dirty="0"/>
              <a:t>H</a:t>
            </a:r>
            <a:r>
              <a:rPr lang="en-US" sz="1200" i="1" baseline="-25000" dirty="0"/>
              <a:t>0</a:t>
            </a:r>
            <a:r>
              <a:rPr lang="en-US" sz="1200" i="1" dirty="0"/>
              <a:t>: The data are independently distributed</a:t>
            </a:r>
          </a:p>
          <a:p>
            <a:pPr marL="1200150" lvl="2" indent="-285750" algn="l">
              <a:buFont typeface="Arial" panose="020B0604020202020204" pitchFamily="34" charset="0"/>
              <a:buChar char="•"/>
            </a:pPr>
            <a:r>
              <a:rPr lang="en-US" sz="1200" i="1" dirty="0"/>
              <a:t>H</a:t>
            </a:r>
            <a:r>
              <a:rPr lang="en-US" sz="1200" i="1" baseline="-25000" dirty="0"/>
              <a:t>1</a:t>
            </a:r>
            <a:r>
              <a:rPr lang="en-US" sz="1200" i="1" dirty="0"/>
              <a:t>: The data are not independently distributed; they exhibit serial correlation.</a:t>
            </a:r>
          </a:p>
          <a:p>
            <a:r>
              <a:rPr lang="en-US" i="1" baseline="0" dirty="0"/>
              <a:t>Here, if the residuals are white noise then we should get a p-value more than 0.05, confirming the fact that the residuals are indeed independently distributed</a:t>
            </a:r>
            <a:endParaRPr lang="en-US" i="1"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9</a:t>
            </a:fld>
            <a:endParaRPr lang="en-US"/>
          </a:p>
        </p:txBody>
      </p:sp>
    </p:spTree>
    <p:extLst>
      <p:ext uri="{BB962C8B-B14F-4D97-AF65-F5344CB8AC3E}">
        <p14:creationId xmlns:p14="http://schemas.microsoft.com/office/powerpoint/2010/main" val="10550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measures calculated are:</a:t>
            </a:r>
          </a:p>
          <a:p>
            <a:endParaRPr lang="en-US" dirty="0"/>
          </a:p>
          <a:p>
            <a:pPr marL="171450" indent="-171450">
              <a:buFont typeface="Arial" panose="020B0604020202020204" pitchFamily="34" charset="0"/>
              <a:buChar char="•"/>
            </a:pPr>
            <a:r>
              <a:rPr lang="en-US" dirty="0"/>
              <a:t>ME: Mean Error</a:t>
            </a:r>
          </a:p>
          <a:p>
            <a:pPr marL="171450" indent="-171450">
              <a:buFont typeface="Arial" panose="020B0604020202020204" pitchFamily="34" charset="0"/>
              <a:buChar char="•"/>
            </a:pPr>
            <a:r>
              <a:rPr lang="en-US" dirty="0"/>
              <a:t>RMSE: Root Mean Squared Error</a:t>
            </a:r>
          </a:p>
          <a:p>
            <a:pPr marL="171450" indent="-171450">
              <a:buFont typeface="Arial" panose="020B0604020202020204" pitchFamily="34" charset="0"/>
              <a:buChar char="•"/>
            </a:pPr>
            <a:r>
              <a:rPr lang="en-US" dirty="0"/>
              <a:t>MAE: Mean Absolute Error</a:t>
            </a:r>
          </a:p>
          <a:p>
            <a:pPr marL="171450" indent="-171450">
              <a:buFont typeface="Arial" panose="020B0604020202020204" pitchFamily="34" charset="0"/>
              <a:buChar char="•"/>
            </a:pPr>
            <a:r>
              <a:rPr lang="en-US" dirty="0"/>
              <a:t>MPE: Mean Percentage Error</a:t>
            </a:r>
          </a:p>
          <a:p>
            <a:pPr marL="171450" indent="-171450">
              <a:buFont typeface="Arial" panose="020B0604020202020204" pitchFamily="34" charset="0"/>
              <a:buChar char="•"/>
            </a:pPr>
            <a:r>
              <a:rPr lang="en-US" dirty="0"/>
              <a:t>MAPE: Mean Absolute Percentage Error</a:t>
            </a:r>
          </a:p>
          <a:p>
            <a:pPr marL="171450" indent="-171450">
              <a:buFont typeface="Arial" panose="020B0604020202020204" pitchFamily="34" charset="0"/>
              <a:buChar char="•"/>
            </a:pPr>
            <a:r>
              <a:rPr lang="en-US" dirty="0"/>
              <a:t>MASE: Mean Absolute Scaled Error</a:t>
            </a:r>
          </a:p>
          <a:p>
            <a:pPr marL="171450" indent="-171450">
              <a:buFont typeface="Arial" panose="020B0604020202020204" pitchFamily="34" charset="0"/>
              <a:buChar char="•"/>
            </a:pPr>
            <a:r>
              <a:rPr lang="en-US" dirty="0"/>
              <a:t>ACF1: Autocorrelation of errors at lag 1.</a:t>
            </a:r>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11</a:t>
            </a:fld>
            <a:endParaRPr lang="en-US"/>
          </a:p>
        </p:txBody>
      </p:sp>
    </p:spTree>
    <p:extLst>
      <p:ext uri="{BB962C8B-B14F-4D97-AF65-F5344CB8AC3E}">
        <p14:creationId xmlns:p14="http://schemas.microsoft.com/office/powerpoint/2010/main" val="1441433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1" u="sng" dirty="0"/>
              <a:t>Important Observation:</a:t>
            </a:r>
            <a:r>
              <a:rPr lang="en-US" sz="1200" i="1" dirty="0"/>
              <a:t> K-Period Moving Average is a special Case of Weighted moving average where each point is given equal weightage of 1/K </a:t>
            </a:r>
          </a:p>
          <a:p>
            <a:endParaRPr lang="en-US" dirty="0"/>
          </a:p>
          <a:p>
            <a:r>
              <a:rPr lang="en-US" dirty="0" err="1"/>
              <a:t>Centred</a:t>
            </a:r>
            <a:r>
              <a:rPr lang="en-US" baseline="0" dirty="0"/>
              <a:t> MA is mostly used to understand the nature of trend in a given time series. This can be computed using the ma() function in R present in the </a:t>
            </a:r>
            <a:r>
              <a:rPr lang="en-US" baseline="0" dirty="0" err="1"/>
              <a:t>fpp</a:t>
            </a:r>
            <a:r>
              <a:rPr lang="en-US" baseline="0" dirty="0"/>
              <a:t> package.</a:t>
            </a:r>
          </a:p>
          <a:p>
            <a:r>
              <a:rPr lang="en-US" baseline="0" dirty="0"/>
              <a:t>For the use of forecasting we shall use the </a:t>
            </a:r>
            <a:r>
              <a:rPr lang="en-US" baseline="0" dirty="0" err="1"/>
              <a:t>rollmean</a:t>
            </a:r>
            <a:r>
              <a:rPr lang="en-US" baseline="0" dirty="0"/>
              <a:t> function present in zoo package in R. The main difference between the two techniques is the placement of window width.</a:t>
            </a: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15</a:t>
            </a:fld>
            <a:endParaRPr lang="en-US"/>
          </a:p>
        </p:txBody>
      </p:sp>
    </p:spTree>
    <p:extLst>
      <p:ext uri="{BB962C8B-B14F-4D97-AF65-F5344CB8AC3E}">
        <p14:creationId xmlns:p14="http://schemas.microsoft.com/office/powerpoint/2010/main" val="250675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Arial" charset="0"/>
                <a:ea typeface="+mn-ea"/>
                <a:cs typeface="+mn-cs"/>
              </a:rPr>
              <a:t>Weighted average form (SES)</a:t>
            </a:r>
          </a:p>
          <a:p>
            <a:r>
              <a:rPr lang="en-US" dirty="0">
                <a:effectLst/>
              </a:rPr>
              <a:t>The forecast at time </a:t>
            </a:r>
            <a:r>
              <a:rPr lang="en-US" sz="1200" i="0" kern="1200" dirty="0">
                <a:solidFill>
                  <a:schemeClr val="tx1"/>
                </a:solidFill>
                <a:effectLst/>
                <a:latin typeface="Arial" charset="0"/>
                <a:ea typeface="+mn-ea"/>
                <a:cs typeface="+mn-cs"/>
              </a:rPr>
              <a:t>t+1</a:t>
            </a:r>
            <a:r>
              <a:rPr lang="en-US" dirty="0">
                <a:effectLst/>
              </a:rPr>
              <a:t> is equal to a weighted average between the most recent observation </a:t>
            </a:r>
            <a:r>
              <a:rPr lang="en-US" sz="1200" i="0" kern="1200" dirty="0" err="1">
                <a:solidFill>
                  <a:schemeClr val="tx1"/>
                </a:solidFill>
                <a:effectLst/>
                <a:latin typeface="Arial" charset="0"/>
                <a:ea typeface="+mn-ea"/>
                <a:cs typeface="+mn-cs"/>
              </a:rPr>
              <a:t>y</a:t>
            </a:r>
            <a:r>
              <a:rPr lang="en-US" sz="1200" i="0" kern="1200" baseline="-25000" dirty="0" err="1">
                <a:solidFill>
                  <a:schemeClr val="tx1"/>
                </a:solidFill>
                <a:effectLst/>
                <a:latin typeface="Arial" charset="0"/>
                <a:ea typeface="+mn-ea"/>
                <a:cs typeface="+mn-cs"/>
              </a:rPr>
              <a:t>t</a:t>
            </a:r>
            <a:r>
              <a:rPr lang="en-US" dirty="0">
                <a:effectLst/>
              </a:rPr>
              <a:t> and the most recent forecast </a:t>
            </a:r>
            <a:r>
              <a:rPr lang="en-US" sz="1200" i="0" kern="1200" dirty="0">
                <a:solidFill>
                  <a:schemeClr val="tx1"/>
                </a:solidFill>
                <a:effectLst/>
                <a:latin typeface="Arial" charset="0"/>
                <a:ea typeface="+mn-ea"/>
                <a:cs typeface="+mn-cs"/>
              </a:rPr>
              <a:t>y</a:t>
            </a:r>
            <a:r>
              <a:rPr lang="en-US" sz="1200" i="0" kern="1200" baseline="-25000" dirty="0">
                <a:solidFill>
                  <a:schemeClr val="tx1"/>
                </a:solidFill>
                <a:effectLst/>
                <a:latin typeface="Arial" charset="0"/>
                <a:ea typeface="+mn-ea"/>
                <a:cs typeface="+mn-cs"/>
              </a:rPr>
              <a:t>t|t−1</a:t>
            </a:r>
            <a:r>
              <a:rPr lang="en-US" dirty="0">
                <a:effectLst/>
              </a:rPr>
              <a:t> , </a:t>
            </a:r>
          </a:p>
          <a:p>
            <a:r>
              <a:rPr lang="en-US" sz="1200" i="1" kern="1200" dirty="0">
                <a:solidFill>
                  <a:schemeClr val="tx1"/>
                </a:solidFill>
                <a:effectLst/>
                <a:latin typeface="Arial" charset="0"/>
                <a:ea typeface="+mn-ea"/>
                <a:cs typeface="+mn-cs"/>
              </a:rPr>
              <a:t>			y</a:t>
            </a:r>
            <a:r>
              <a:rPr lang="en-US" sz="1200" i="1" kern="1200" baseline="-25000" dirty="0">
                <a:solidFill>
                  <a:schemeClr val="tx1"/>
                </a:solidFill>
                <a:effectLst/>
                <a:latin typeface="Arial" charset="0"/>
                <a:ea typeface="+mn-ea"/>
                <a:cs typeface="+mn-cs"/>
              </a:rPr>
              <a:t>t</a:t>
            </a:r>
            <a:r>
              <a:rPr lang="en-US" sz="1200" i="0" kern="1200" baseline="-25000" dirty="0">
                <a:solidFill>
                  <a:schemeClr val="tx1"/>
                </a:solidFill>
                <a:effectLst/>
                <a:latin typeface="Arial" charset="0"/>
                <a:ea typeface="+mn-ea"/>
                <a:cs typeface="+mn-cs"/>
              </a:rPr>
              <a:t>+1|</a:t>
            </a:r>
            <a:r>
              <a:rPr lang="en-US" sz="1200" i="1" kern="1200" baseline="-25000" dirty="0">
                <a:solidFill>
                  <a:schemeClr val="tx1"/>
                </a:solidFill>
                <a:effectLst/>
                <a:latin typeface="Arial" charset="0"/>
                <a:ea typeface="+mn-ea"/>
                <a:cs typeface="+mn-cs"/>
              </a:rPr>
              <a:t>t</a:t>
            </a:r>
            <a:r>
              <a:rPr lang="en-US" sz="1200" i="0" kern="1200" dirty="0">
                <a:solidFill>
                  <a:schemeClr val="tx1"/>
                </a:solidFill>
                <a:effectLst/>
                <a:latin typeface="Arial" charset="0"/>
                <a:ea typeface="+mn-ea"/>
                <a:cs typeface="+mn-cs"/>
              </a:rPr>
              <a:t> =</a:t>
            </a:r>
            <a:r>
              <a:rPr lang="en-US" sz="1200" i="1" kern="1200" dirty="0">
                <a:solidFill>
                  <a:schemeClr val="tx1"/>
                </a:solidFill>
                <a:effectLst/>
                <a:latin typeface="Arial" charset="0"/>
                <a:ea typeface="+mn-ea"/>
                <a:cs typeface="+mn-cs"/>
              </a:rPr>
              <a:t>αy</a:t>
            </a:r>
            <a:r>
              <a:rPr lang="en-US" sz="1200" i="0" kern="1200" dirty="0">
                <a:solidFill>
                  <a:schemeClr val="tx1"/>
                </a:solidFill>
                <a:effectLst/>
                <a:latin typeface="Arial" charset="0"/>
                <a:ea typeface="+mn-ea"/>
                <a:cs typeface="+mn-cs"/>
              </a:rPr>
              <a:t> </a:t>
            </a:r>
            <a:r>
              <a:rPr lang="en-US" sz="1200" i="0" kern="1200" baseline="-25000" dirty="0">
                <a:solidFill>
                  <a:schemeClr val="tx1"/>
                </a:solidFill>
                <a:effectLst/>
                <a:latin typeface="Arial" charset="0"/>
                <a:ea typeface="+mn-ea"/>
                <a:cs typeface="+mn-cs"/>
              </a:rPr>
              <a:t>t</a:t>
            </a:r>
            <a:r>
              <a:rPr lang="en-US" sz="1200" i="0" kern="1200" dirty="0">
                <a:solidFill>
                  <a:schemeClr val="tx1"/>
                </a:solidFill>
                <a:effectLst/>
                <a:latin typeface="Arial" charset="0"/>
                <a:ea typeface="+mn-ea"/>
                <a:cs typeface="+mn-cs"/>
              </a:rPr>
              <a:t> +(1−</a:t>
            </a:r>
            <a:r>
              <a:rPr lang="en-US" sz="1200" i="1" kern="1200" dirty="0">
                <a:solidFill>
                  <a:schemeClr val="tx1"/>
                </a:solidFill>
                <a:effectLst/>
                <a:latin typeface="Arial" charset="0"/>
                <a:ea typeface="+mn-ea"/>
                <a:cs typeface="+mn-cs"/>
              </a:rPr>
              <a:t>α</a:t>
            </a:r>
            <a:r>
              <a:rPr lang="en-US" sz="1200" i="0" kern="1200" dirty="0">
                <a:solidFill>
                  <a:schemeClr val="tx1"/>
                </a:solidFill>
                <a:effectLst/>
                <a:latin typeface="Arial" charset="0"/>
                <a:ea typeface="+mn-ea"/>
                <a:cs typeface="+mn-cs"/>
              </a:rPr>
              <a:t>)</a:t>
            </a:r>
            <a:r>
              <a:rPr lang="en-US" sz="1200" i="1" kern="1200" dirty="0">
                <a:solidFill>
                  <a:schemeClr val="tx1"/>
                </a:solidFill>
                <a:effectLst/>
                <a:latin typeface="Arial" charset="0"/>
                <a:ea typeface="+mn-ea"/>
                <a:cs typeface="+mn-cs"/>
              </a:rPr>
              <a:t>y</a:t>
            </a:r>
            <a:r>
              <a:rPr lang="en-US" sz="1200" i="0" kern="1200" dirty="0">
                <a:solidFill>
                  <a:schemeClr val="tx1"/>
                </a:solidFill>
                <a:effectLst/>
                <a:latin typeface="Arial" charset="0"/>
                <a:ea typeface="+mn-ea"/>
                <a:cs typeface="+mn-cs"/>
              </a:rPr>
              <a:t> </a:t>
            </a:r>
            <a:r>
              <a:rPr lang="en-US" sz="1200" i="1" kern="1200" baseline="-25000" dirty="0">
                <a:solidFill>
                  <a:schemeClr val="tx1"/>
                </a:solidFill>
                <a:effectLst/>
                <a:latin typeface="Arial" charset="0"/>
                <a:ea typeface="+mn-ea"/>
                <a:cs typeface="+mn-cs"/>
              </a:rPr>
              <a:t>t</a:t>
            </a:r>
            <a:r>
              <a:rPr lang="en-US" sz="1200" i="0" kern="1200" baseline="-25000" dirty="0">
                <a:solidFill>
                  <a:schemeClr val="tx1"/>
                </a:solidFill>
                <a:effectLst/>
                <a:latin typeface="Arial" charset="0"/>
                <a:ea typeface="+mn-ea"/>
                <a:cs typeface="+mn-cs"/>
              </a:rPr>
              <a:t>|</a:t>
            </a:r>
            <a:r>
              <a:rPr lang="en-US" sz="1200" i="1" kern="1200" baseline="-25000" dirty="0">
                <a:solidFill>
                  <a:schemeClr val="tx1"/>
                </a:solidFill>
                <a:effectLst/>
                <a:latin typeface="Arial" charset="0"/>
                <a:ea typeface="+mn-ea"/>
                <a:cs typeface="+mn-cs"/>
              </a:rPr>
              <a:t>t</a:t>
            </a:r>
            <a:r>
              <a:rPr lang="en-US" sz="1200" i="0" kern="1200" baseline="-25000" dirty="0">
                <a:solidFill>
                  <a:schemeClr val="tx1"/>
                </a:solidFill>
                <a:effectLst/>
                <a:latin typeface="Arial" charset="0"/>
                <a:ea typeface="+mn-ea"/>
                <a:cs typeface="+mn-cs"/>
              </a:rPr>
              <a:t>−1</a:t>
            </a:r>
            <a:r>
              <a:rPr lang="en-US" sz="1200" i="0" kern="1200" dirty="0">
                <a:solidFill>
                  <a:schemeClr val="tx1"/>
                </a:solidFill>
                <a:effectLst/>
                <a:latin typeface="Arial" charset="0"/>
                <a:ea typeface="+mn-ea"/>
                <a:cs typeface="+mn-cs"/>
              </a:rPr>
              <a:t>  </a:t>
            </a:r>
          </a:p>
          <a:p>
            <a:endParaRPr lang="en-US" sz="1200" i="0" kern="1200" dirty="0">
              <a:solidFill>
                <a:schemeClr val="tx1"/>
              </a:solidFill>
              <a:effectLst/>
              <a:latin typeface="Arial" charset="0"/>
              <a:ea typeface="+mn-ea"/>
              <a:cs typeface="+mn-cs"/>
            </a:endParaRPr>
          </a:p>
          <a:p>
            <a:r>
              <a:rPr lang="en-US" b="1" i="1" dirty="0">
                <a:effectLst/>
              </a:rPr>
              <a:t>Holts</a:t>
            </a:r>
            <a:r>
              <a:rPr lang="en-US" b="1" i="1" baseline="0" dirty="0">
                <a:effectLst/>
              </a:rPr>
              <a:t> Linear (Damped) Trend</a:t>
            </a:r>
            <a:endParaRPr lang="en-US" b="1" i="1" dirty="0">
              <a:effectLst/>
            </a:endParaRPr>
          </a:p>
          <a:p>
            <a:r>
              <a:rPr lang="en-US" dirty="0">
                <a:effectLst/>
              </a:rPr>
              <a:t>The forecast function is no longer flat but trending. The h-step-ahead forecast is equal to the last estimated level plus h times the last estimated trend value. Hence the forecasts are a linear function of h.</a:t>
            </a:r>
          </a:p>
          <a:p>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pPr>
              <a:defRPr/>
            </a:pPr>
            <a:fld id="{F37EE045-9483-40B5-A9F3-ACFF3322D457}" type="slidenum">
              <a:rPr lang="en-US" smtClean="0"/>
              <a:pPr>
                <a:defRPr/>
              </a:pPr>
              <a:t>17</a:t>
            </a:fld>
            <a:endParaRPr lang="en-US"/>
          </a:p>
        </p:txBody>
      </p:sp>
    </p:spTree>
    <p:extLst>
      <p:ext uri="{BB962C8B-B14F-4D97-AF65-F5344CB8AC3E}">
        <p14:creationId xmlns:p14="http://schemas.microsoft.com/office/powerpoint/2010/main" val="751556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278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Diagram or Organization Ch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45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No GL right side logo no box">
    <p:spTree>
      <p:nvGrpSpPr>
        <p:cNvPr id="1" name=""/>
        <p:cNvGrpSpPr/>
        <p:nvPr/>
      </p:nvGrpSpPr>
      <p:grpSpPr>
        <a:xfrm>
          <a:off x="0" y="0"/>
          <a:ext cx="0" cy="0"/>
          <a:chOff x="0" y="0"/>
          <a:chExt cx="0" cy="0"/>
        </a:xfrm>
      </p:grpSpPr>
      <p:sp>
        <p:nvSpPr>
          <p:cNvPr id="5" name="Rectangle 4"/>
          <p:cNvSpPr/>
          <p:nvPr userDrawn="1"/>
        </p:nvSpPr>
        <p:spPr>
          <a:xfrm>
            <a:off x="7232952" y="5952738"/>
            <a:ext cx="1911048" cy="722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 name="Rectangle 5"/>
          <p:cNvSpPr/>
          <p:nvPr userDrawn="1"/>
        </p:nvSpPr>
        <p:spPr>
          <a:xfrm>
            <a:off x="0" y="1"/>
            <a:ext cx="9144000" cy="142646"/>
          </a:xfrm>
          <a:prstGeom prst="rect">
            <a:avLst/>
          </a:prstGeom>
          <a:solidFill>
            <a:srgbClr val="D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Tree>
    <p:extLst>
      <p:ext uri="{BB962C8B-B14F-4D97-AF65-F5344CB8AC3E}">
        <p14:creationId xmlns:p14="http://schemas.microsoft.com/office/powerpoint/2010/main" val="2835436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Divid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0394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Line 11"/>
          <p:cNvSpPr>
            <a:spLocks noChangeShapeType="1"/>
          </p:cNvSpPr>
          <p:nvPr/>
        </p:nvSpPr>
        <p:spPr bwMode="auto">
          <a:xfrm flipV="1">
            <a:off x="363538" y="6545263"/>
            <a:ext cx="0" cy="331787"/>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1034" name="Rectangle 12"/>
          <p:cNvSpPr>
            <a:spLocks noChangeArrowheads="1"/>
          </p:cNvSpPr>
          <p:nvPr/>
        </p:nvSpPr>
        <p:spPr bwMode="auto">
          <a:xfrm>
            <a:off x="69850" y="6267450"/>
            <a:ext cx="322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95" tIns="45252" rIns="90495" bIns="45252"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spcAft>
                <a:spcPct val="30000"/>
              </a:spcAft>
              <a:defRPr/>
            </a:pPr>
            <a:fld id="{5DEE4117-B81C-42DB-A3F3-A9EC016A3669}" type="slidenum">
              <a:rPr lang="en-US" altLang="en-US" sz="800" smtClean="0">
                <a:solidFill>
                  <a:schemeClr val="bg2"/>
                </a:solidFill>
              </a:rPr>
              <a:pPr algn="l" eaLnBrk="1" hangingPunct="1">
                <a:spcAft>
                  <a:spcPct val="30000"/>
                </a:spcAft>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sldLayoutIdLst>
    <p:sldLayoutId id="2147484000" r:id="rId1"/>
    <p:sldLayoutId id="2147483968" r:id="rId2"/>
    <p:sldLayoutId id="2147484004" r:id="rId3"/>
    <p:sldLayoutId id="2147484005" r:id="rId4"/>
  </p:sldLayoutIdLst>
  <p:hf sldNum="0" hdr="0" dt="0"/>
  <p:txStyles>
    <p:titleStyle>
      <a:lvl1pPr algn="l" rtl="0" eaLnBrk="0" fontAlgn="base" hangingPunct="0">
        <a:spcBef>
          <a:spcPct val="0"/>
        </a:spcBef>
        <a:spcAft>
          <a:spcPct val="0"/>
        </a:spcAft>
        <a:defRPr sz="2300" b="1">
          <a:solidFill>
            <a:srgbClr val="006600"/>
          </a:solidFill>
          <a:latin typeface="+mj-lt"/>
          <a:ea typeface="+mj-ea"/>
          <a:cs typeface="+mj-cs"/>
        </a:defRPr>
      </a:lvl1pPr>
      <a:lvl2pPr algn="l" rtl="0" eaLnBrk="0" fontAlgn="base" hangingPunct="0">
        <a:spcBef>
          <a:spcPct val="0"/>
        </a:spcBef>
        <a:spcAft>
          <a:spcPct val="0"/>
        </a:spcAft>
        <a:defRPr sz="2300" b="1">
          <a:solidFill>
            <a:srgbClr val="006600"/>
          </a:solidFill>
          <a:latin typeface="Arial" charset="0"/>
        </a:defRPr>
      </a:lvl2pPr>
      <a:lvl3pPr algn="l" rtl="0" eaLnBrk="0" fontAlgn="base" hangingPunct="0">
        <a:spcBef>
          <a:spcPct val="0"/>
        </a:spcBef>
        <a:spcAft>
          <a:spcPct val="0"/>
        </a:spcAft>
        <a:defRPr sz="2300" b="1">
          <a:solidFill>
            <a:srgbClr val="006600"/>
          </a:solidFill>
          <a:latin typeface="Arial" charset="0"/>
        </a:defRPr>
      </a:lvl3pPr>
      <a:lvl4pPr algn="l" rtl="0" eaLnBrk="0" fontAlgn="base" hangingPunct="0">
        <a:spcBef>
          <a:spcPct val="0"/>
        </a:spcBef>
        <a:spcAft>
          <a:spcPct val="0"/>
        </a:spcAft>
        <a:defRPr sz="2300" b="1">
          <a:solidFill>
            <a:srgbClr val="006600"/>
          </a:solidFill>
          <a:latin typeface="Arial" charset="0"/>
        </a:defRPr>
      </a:lvl4pPr>
      <a:lvl5pPr algn="l" rtl="0" eaLnBrk="0" fontAlgn="base" hangingPunct="0">
        <a:spcBef>
          <a:spcPct val="0"/>
        </a:spcBef>
        <a:spcAft>
          <a:spcPct val="0"/>
        </a:spcAft>
        <a:defRPr sz="2300" b="1">
          <a:solidFill>
            <a:srgbClr val="006600"/>
          </a:solidFill>
          <a:latin typeface="Arial" charset="0"/>
        </a:defRPr>
      </a:lvl5pPr>
      <a:lvl6pPr marL="457200" algn="l" rtl="0" fontAlgn="base">
        <a:spcBef>
          <a:spcPct val="0"/>
        </a:spcBef>
        <a:spcAft>
          <a:spcPct val="0"/>
        </a:spcAft>
        <a:defRPr sz="2300" b="1">
          <a:solidFill>
            <a:srgbClr val="006600"/>
          </a:solidFill>
          <a:latin typeface="Arial" charset="0"/>
        </a:defRPr>
      </a:lvl6pPr>
      <a:lvl7pPr marL="914400" algn="l" rtl="0" fontAlgn="base">
        <a:spcBef>
          <a:spcPct val="0"/>
        </a:spcBef>
        <a:spcAft>
          <a:spcPct val="0"/>
        </a:spcAft>
        <a:defRPr sz="2300" b="1">
          <a:solidFill>
            <a:srgbClr val="006600"/>
          </a:solidFill>
          <a:latin typeface="Arial" charset="0"/>
        </a:defRPr>
      </a:lvl7pPr>
      <a:lvl8pPr marL="1371600" algn="l" rtl="0" fontAlgn="base">
        <a:spcBef>
          <a:spcPct val="0"/>
        </a:spcBef>
        <a:spcAft>
          <a:spcPct val="0"/>
        </a:spcAft>
        <a:defRPr sz="2300" b="1">
          <a:solidFill>
            <a:srgbClr val="006600"/>
          </a:solidFill>
          <a:latin typeface="Arial" charset="0"/>
        </a:defRPr>
      </a:lvl8pPr>
      <a:lvl9pPr marL="1828800" algn="l" rtl="0" fontAlgn="base">
        <a:spcBef>
          <a:spcPct val="0"/>
        </a:spcBef>
        <a:spcAft>
          <a:spcPct val="0"/>
        </a:spcAft>
        <a:defRPr sz="2300" b="1">
          <a:solidFill>
            <a:srgbClr val="006600"/>
          </a:solidFill>
          <a:latin typeface="Arial" charset="0"/>
        </a:defRPr>
      </a:lvl9pPr>
    </p:titleStyle>
    <p:bodyStyle>
      <a:lvl1pPr marL="342900" indent="-342900" algn="l" rtl="0" eaLnBrk="0" fontAlgn="base" hangingPunct="0">
        <a:spcBef>
          <a:spcPct val="0"/>
        </a:spcBef>
        <a:spcAft>
          <a:spcPct val="30000"/>
        </a:spcAft>
        <a:buClr>
          <a:schemeClr val="accent1"/>
        </a:buClr>
        <a:defRPr sz="2200">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4" name="Line 6"/>
          <p:cNvSpPr>
            <a:spLocks noChangeShapeType="1"/>
          </p:cNvSpPr>
          <p:nvPr/>
        </p:nvSpPr>
        <p:spPr bwMode="auto">
          <a:xfrm flipV="1">
            <a:off x="363538" y="6565900"/>
            <a:ext cx="0" cy="31115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endParaRPr lang="en-US"/>
          </a:p>
        </p:txBody>
      </p:sp>
      <p:sp>
        <p:nvSpPr>
          <p:cNvPr id="2055" name="Rectangle 7"/>
          <p:cNvSpPr>
            <a:spLocks noChangeArrowheads="1"/>
          </p:cNvSpPr>
          <p:nvPr/>
        </p:nvSpPr>
        <p:spPr bwMode="auto">
          <a:xfrm>
            <a:off x="69850" y="6267450"/>
            <a:ext cx="322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5" tIns="45247" rIns="90485" bIns="45247"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defRPr/>
            </a:pPr>
            <a:fld id="{F6832185-DB74-4384-97E9-9CA701C0170F}" type="slidenum">
              <a:rPr lang="en-US" altLang="en-US" sz="800" smtClean="0">
                <a:solidFill>
                  <a:schemeClr val="bg2"/>
                </a:solidFill>
              </a:rPr>
              <a:pPr algn="l" eaLnBrk="1" hangingPunct="1">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hf sldNum="0" hdr="0" dt="0"/>
  <p:txStyles>
    <p:titleStyle>
      <a:lvl1pPr algn="l" rtl="0" eaLnBrk="0" fontAlgn="base" hangingPunct="0">
        <a:spcBef>
          <a:spcPct val="0"/>
        </a:spcBef>
        <a:spcAft>
          <a:spcPct val="0"/>
        </a:spcAft>
        <a:defRPr sz="2900" b="1">
          <a:solidFill>
            <a:srgbClr val="006600"/>
          </a:solidFill>
          <a:latin typeface="+mj-lt"/>
          <a:ea typeface="+mj-ea"/>
          <a:cs typeface="+mj-cs"/>
        </a:defRPr>
      </a:lvl1pPr>
      <a:lvl2pPr algn="l" rtl="0" eaLnBrk="0" fontAlgn="base" hangingPunct="0">
        <a:spcBef>
          <a:spcPct val="0"/>
        </a:spcBef>
        <a:spcAft>
          <a:spcPct val="0"/>
        </a:spcAft>
        <a:defRPr sz="2900" b="1">
          <a:solidFill>
            <a:srgbClr val="006600"/>
          </a:solidFill>
          <a:latin typeface="Arial" charset="0"/>
        </a:defRPr>
      </a:lvl2pPr>
      <a:lvl3pPr algn="l" rtl="0" eaLnBrk="0" fontAlgn="base" hangingPunct="0">
        <a:spcBef>
          <a:spcPct val="0"/>
        </a:spcBef>
        <a:spcAft>
          <a:spcPct val="0"/>
        </a:spcAft>
        <a:defRPr sz="2900" b="1">
          <a:solidFill>
            <a:srgbClr val="006600"/>
          </a:solidFill>
          <a:latin typeface="Arial" charset="0"/>
        </a:defRPr>
      </a:lvl3pPr>
      <a:lvl4pPr algn="l" rtl="0" eaLnBrk="0" fontAlgn="base" hangingPunct="0">
        <a:spcBef>
          <a:spcPct val="0"/>
        </a:spcBef>
        <a:spcAft>
          <a:spcPct val="0"/>
        </a:spcAft>
        <a:defRPr sz="2900" b="1">
          <a:solidFill>
            <a:srgbClr val="006600"/>
          </a:solidFill>
          <a:latin typeface="Arial" charset="0"/>
        </a:defRPr>
      </a:lvl4pPr>
      <a:lvl5pPr algn="l" rtl="0" eaLnBrk="0" fontAlgn="base" hangingPunct="0">
        <a:spcBef>
          <a:spcPct val="0"/>
        </a:spcBef>
        <a:spcAft>
          <a:spcPct val="0"/>
        </a:spcAft>
        <a:defRPr sz="2900" b="1">
          <a:solidFill>
            <a:srgbClr val="006600"/>
          </a:solidFill>
          <a:latin typeface="Arial" charset="0"/>
        </a:defRPr>
      </a:lvl5pPr>
      <a:lvl6pPr marL="457200" algn="l" rtl="0" fontAlgn="base">
        <a:spcBef>
          <a:spcPct val="0"/>
        </a:spcBef>
        <a:spcAft>
          <a:spcPct val="0"/>
        </a:spcAft>
        <a:defRPr sz="2900" b="1">
          <a:solidFill>
            <a:srgbClr val="006600"/>
          </a:solidFill>
          <a:latin typeface="Arial" charset="0"/>
        </a:defRPr>
      </a:lvl6pPr>
      <a:lvl7pPr marL="914400" algn="l" rtl="0" fontAlgn="base">
        <a:spcBef>
          <a:spcPct val="0"/>
        </a:spcBef>
        <a:spcAft>
          <a:spcPct val="0"/>
        </a:spcAft>
        <a:defRPr sz="2900" b="1">
          <a:solidFill>
            <a:srgbClr val="006600"/>
          </a:solidFill>
          <a:latin typeface="Arial" charset="0"/>
        </a:defRPr>
      </a:lvl7pPr>
      <a:lvl8pPr marL="1371600" algn="l" rtl="0" fontAlgn="base">
        <a:spcBef>
          <a:spcPct val="0"/>
        </a:spcBef>
        <a:spcAft>
          <a:spcPct val="0"/>
        </a:spcAft>
        <a:defRPr sz="2900" b="1">
          <a:solidFill>
            <a:srgbClr val="006600"/>
          </a:solidFill>
          <a:latin typeface="Arial" charset="0"/>
        </a:defRPr>
      </a:lvl8pPr>
      <a:lvl9pPr marL="1828800" algn="l" rtl="0" fontAlgn="base">
        <a:spcBef>
          <a:spcPct val="0"/>
        </a:spcBef>
        <a:spcAft>
          <a:spcPct val="0"/>
        </a:spcAft>
        <a:defRPr sz="2900" b="1">
          <a:solidFill>
            <a:srgbClr val="006600"/>
          </a:solidFill>
          <a:latin typeface="Arial" charset="0"/>
        </a:defRPr>
      </a:lvl9pPr>
    </p:titleStyle>
    <p:bodyStyle>
      <a:lvl1pPr marL="342900" indent="-342900" algn="l" rtl="0" eaLnBrk="0" fontAlgn="base" hangingPunct="0">
        <a:spcBef>
          <a:spcPct val="0"/>
        </a:spcBef>
        <a:spcAft>
          <a:spcPct val="0"/>
        </a:spcAft>
        <a:defRPr>
          <a:solidFill>
            <a:schemeClr val="tx1"/>
          </a:solidFill>
          <a:latin typeface="+mn-lt"/>
          <a:ea typeface="+mn-ea"/>
          <a:cs typeface="+mn-cs"/>
        </a:defRPr>
      </a:lvl1pPr>
      <a:lvl2pPr marL="742950" indent="-285750" algn="l" rtl="0" eaLnBrk="0" fontAlgn="base" hangingPunct="0">
        <a:spcBef>
          <a:spcPct val="0"/>
        </a:spcBef>
        <a:spcAft>
          <a:spcPct val="0"/>
        </a:spcAft>
        <a:defRPr>
          <a:solidFill>
            <a:schemeClr val="tx1"/>
          </a:solidFill>
          <a:latin typeface="+mn-lt"/>
        </a:defRPr>
      </a:lvl2pPr>
      <a:lvl3pPr marL="1143000" indent="-228600" algn="l" rtl="0" eaLnBrk="0" fontAlgn="base" hangingPunct="0">
        <a:spcBef>
          <a:spcPct val="0"/>
        </a:spcBef>
        <a:spcAft>
          <a:spcPct val="0"/>
        </a:spcAft>
        <a:defRPr>
          <a:solidFill>
            <a:schemeClr val="tx1"/>
          </a:solidFill>
          <a:latin typeface="+mn-lt"/>
        </a:defRPr>
      </a:lvl3pPr>
      <a:lvl4pPr marL="1600200" indent="-228600" algn="l" rtl="0" eaLnBrk="0" fontAlgn="base" hangingPunct="0">
        <a:spcBef>
          <a:spcPct val="0"/>
        </a:spcBef>
        <a:spcAft>
          <a:spcPct val="0"/>
        </a:spcAft>
        <a:defRPr>
          <a:solidFill>
            <a:schemeClr val="tx1"/>
          </a:solidFill>
          <a:latin typeface="+mn-lt"/>
        </a:defRPr>
      </a:lvl4pPr>
      <a:lvl5pPr marL="2057400" indent="-228600" algn="l" rtl="0" eaLnBrk="0" fontAlgn="base" hangingPunct="0">
        <a:spcBef>
          <a:spcPct val="0"/>
        </a:spcBef>
        <a:spcAft>
          <a:spcPct val="0"/>
        </a:spcAft>
        <a:defRPr>
          <a:solidFill>
            <a:schemeClr val="tx1"/>
          </a:solidFill>
          <a:latin typeface="+mn-lt"/>
        </a:defRPr>
      </a:lvl5pPr>
      <a:lvl6pPr marL="2514600" indent="-228600" algn="l" rtl="0" fontAlgn="base">
        <a:spcBef>
          <a:spcPct val="0"/>
        </a:spcBef>
        <a:spcAft>
          <a:spcPct val="0"/>
        </a:spcAft>
        <a:defRPr>
          <a:solidFill>
            <a:schemeClr val="tx1"/>
          </a:solidFill>
          <a:latin typeface="+mn-lt"/>
        </a:defRPr>
      </a:lvl6pPr>
      <a:lvl7pPr marL="2971800" indent="-228600" algn="l" rtl="0" fontAlgn="base">
        <a:spcBef>
          <a:spcPct val="0"/>
        </a:spcBef>
        <a:spcAft>
          <a:spcPct val="0"/>
        </a:spcAft>
        <a:defRPr>
          <a:solidFill>
            <a:schemeClr val="tx1"/>
          </a:solidFill>
          <a:latin typeface="+mn-lt"/>
        </a:defRPr>
      </a:lvl7pPr>
      <a:lvl8pPr marL="3429000" indent="-228600" algn="l" rtl="0" fontAlgn="base">
        <a:spcBef>
          <a:spcPct val="0"/>
        </a:spcBef>
        <a:spcAft>
          <a:spcPct val="0"/>
        </a:spcAft>
        <a:defRPr>
          <a:solidFill>
            <a:schemeClr val="tx1"/>
          </a:solidFill>
          <a:latin typeface="+mn-lt"/>
        </a:defRPr>
      </a:lvl8pPr>
      <a:lvl9pPr marL="3886200" indent="-228600" algn="l" rtl="0" fontAlgn="base">
        <a:spcBef>
          <a:spcPct val="0"/>
        </a:spcBef>
        <a:spcAft>
          <a:spcPct val="0"/>
        </a:spcAft>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81" name="Line 11"/>
          <p:cNvSpPr>
            <a:spLocks noChangeShapeType="1"/>
          </p:cNvSpPr>
          <p:nvPr/>
        </p:nvSpPr>
        <p:spPr bwMode="auto">
          <a:xfrm flipV="1">
            <a:off x="363538" y="6545263"/>
            <a:ext cx="0" cy="331787"/>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3082" name="Rectangle 12"/>
          <p:cNvSpPr>
            <a:spLocks noChangeArrowheads="1"/>
          </p:cNvSpPr>
          <p:nvPr/>
        </p:nvSpPr>
        <p:spPr bwMode="auto">
          <a:xfrm>
            <a:off x="0" y="6257925"/>
            <a:ext cx="3238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spcAft>
                <a:spcPct val="30000"/>
              </a:spcAft>
              <a:defRPr/>
            </a:pPr>
            <a:fld id="{D24A82D8-3283-4F13-A1D3-C0177BD1B0DB}" type="slidenum">
              <a:rPr lang="en-US" altLang="en-US" sz="800" smtClean="0">
                <a:solidFill>
                  <a:schemeClr val="bg2"/>
                </a:solidFill>
              </a:rPr>
              <a:pPr algn="l" eaLnBrk="1" hangingPunct="1">
                <a:spcAft>
                  <a:spcPct val="30000"/>
                </a:spcAft>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hf sldNum="0" hdr="0" dt="0"/>
  <p:txStyles>
    <p:titleStyle>
      <a:lvl1pPr algn="l" rtl="0" eaLnBrk="0" fontAlgn="base" hangingPunct="0">
        <a:spcBef>
          <a:spcPct val="0"/>
        </a:spcBef>
        <a:spcAft>
          <a:spcPct val="0"/>
        </a:spcAft>
        <a:defRPr sz="2300" b="1">
          <a:solidFill>
            <a:srgbClr val="006600"/>
          </a:solidFill>
          <a:latin typeface="+mj-lt"/>
          <a:ea typeface="+mj-ea"/>
          <a:cs typeface="+mj-cs"/>
        </a:defRPr>
      </a:lvl1pPr>
      <a:lvl2pPr algn="l" rtl="0" eaLnBrk="0" fontAlgn="base" hangingPunct="0">
        <a:spcBef>
          <a:spcPct val="0"/>
        </a:spcBef>
        <a:spcAft>
          <a:spcPct val="0"/>
        </a:spcAft>
        <a:defRPr sz="2300" b="1">
          <a:solidFill>
            <a:srgbClr val="006600"/>
          </a:solidFill>
          <a:latin typeface="Arial" charset="0"/>
        </a:defRPr>
      </a:lvl2pPr>
      <a:lvl3pPr algn="l" rtl="0" eaLnBrk="0" fontAlgn="base" hangingPunct="0">
        <a:spcBef>
          <a:spcPct val="0"/>
        </a:spcBef>
        <a:spcAft>
          <a:spcPct val="0"/>
        </a:spcAft>
        <a:defRPr sz="2300" b="1">
          <a:solidFill>
            <a:srgbClr val="006600"/>
          </a:solidFill>
          <a:latin typeface="Arial" charset="0"/>
        </a:defRPr>
      </a:lvl3pPr>
      <a:lvl4pPr algn="l" rtl="0" eaLnBrk="0" fontAlgn="base" hangingPunct="0">
        <a:spcBef>
          <a:spcPct val="0"/>
        </a:spcBef>
        <a:spcAft>
          <a:spcPct val="0"/>
        </a:spcAft>
        <a:defRPr sz="2300" b="1">
          <a:solidFill>
            <a:srgbClr val="006600"/>
          </a:solidFill>
          <a:latin typeface="Arial" charset="0"/>
        </a:defRPr>
      </a:lvl4pPr>
      <a:lvl5pPr algn="l" rtl="0" eaLnBrk="0" fontAlgn="base" hangingPunct="0">
        <a:spcBef>
          <a:spcPct val="0"/>
        </a:spcBef>
        <a:spcAft>
          <a:spcPct val="0"/>
        </a:spcAft>
        <a:defRPr sz="2300" b="1">
          <a:solidFill>
            <a:srgbClr val="006600"/>
          </a:solidFill>
          <a:latin typeface="Arial" charset="0"/>
        </a:defRPr>
      </a:lvl5pPr>
      <a:lvl6pPr marL="457200" algn="l" rtl="0" fontAlgn="base">
        <a:spcBef>
          <a:spcPct val="0"/>
        </a:spcBef>
        <a:spcAft>
          <a:spcPct val="0"/>
        </a:spcAft>
        <a:defRPr sz="2300" b="1">
          <a:solidFill>
            <a:srgbClr val="006600"/>
          </a:solidFill>
          <a:latin typeface="Arial" charset="0"/>
        </a:defRPr>
      </a:lvl6pPr>
      <a:lvl7pPr marL="914400" algn="l" rtl="0" fontAlgn="base">
        <a:spcBef>
          <a:spcPct val="0"/>
        </a:spcBef>
        <a:spcAft>
          <a:spcPct val="0"/>
        </a:spcAft>
        <a:defRPr sz="2300" b="1">
          <a:solidFill>
            <a:srgbClr val="006600"/>
          </a:solidFill>
          <a:latin typeface="Arial" charset="0"/>
        </a:defRPr>
      </a:lvl7pPr>
      <a:lvl8pPr marL="1371600" algn="l" rtl="0" fontAlgn="base">
        <a:spcBef>
          <a:spcPct val="0"/>
        </a:spcBef>
        <a:spcAft>
          <a:spcPct val="0"/>
        </a:spcAft>
        <a:defRPr sz="2300" b="1">
          <a:solidFill>
            <a:srgbClr val="006600"/>
          </a:solidFill>
          <a:latin typeface="Arial" charset="0"/>
        </a:defRPr>
      </a:lvl8pPr>
      <a:lvl9pPr marL="1828800" algn="l" rtl="0" fontAlgn="base">
        <a:spcBef>
          <a:spcPct val="0"/>
        </a:spcBef>
        <a:spcAft>
          <a:spcPct val="0"/>
        </a:spcAft>
        <a:defRPr sz="2300" b="1">
          <a:solidFill>
            <a:srgbClr val="006600"/>
          </a:solidFill>
          <a:latin typeface="Arial" charset="0"/>
        </a:defRPr>
      </a:lvl9pPr>
    </p:titleStyle>
    <p:bodyStyle>
      <a:lvl1pPr marL="342900" indent="-342900" algn="l" rtl="0" eaLnBrk="0" fontAlgn="base" hangingPunct="0">
        <a:spcBef>
          <a:spcPct val="0"/>
        </a:spcBef>
        <a:spcAft>
          <a:spcPct val="30000"/>
        </a:spcAft>
        <a:buClr>
          <a:schemeClr val="accent1"/>
        </a:buClr>
        <a:defRPr sz="2200">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5" name="Line 11"/>
          <p:cNvSpPr>
            <a:spLocks noChangeShapeType="1"/>
          </p:cNvSpPr>
          <p:nvPr/>
        </p:nvSpPr>
        <p:spPr bwMode="auto">
          <a:xfrm flipV="1">
            <a:off x="363538" y="6545263"/>
            <a:ext cx="0" cy="331787"/>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4106" name="Rectangle 12"/>
          <p:cNvSpPr>
            <a:spLocks noChangeArrowheads="1"/>
          </p:cNvSpPr>
          <p:nvPr/>
        </p:nvSpPr>
        <p:spPr bwMode="auto">
          <a:xfrm>
            <a:off x="69850" y="6267450"/>
            <a:ext cx="322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527" tIns="45268" rIns="90527" bIns="45268"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spcAft>
                <a:spcPct val="30000"/>
              </a:spcAft>
              <a:defRPr/>
            </a:pPr>
            <a:fld id="{37358A52-13C2-413D-BEA5-3D003A62BBDA}" type="slidenum">
              <a:rPr lang="en-US" altLang="en-US" sz="800" smtClean="0">
                <a:solidFill>
                  <a:schemeClr val="bg2"/>
                </a:solidFill>
              </a:rPr>
              <a:pPr algn="l" eaLnBrk="1" hangingPunct="1">
                <a:spcAft>
                  <a:spcPct val="30000"/>
                </a:spcAft>
                <a:defRPr/>
              </a:pPr>
              <a:t>‹#›</a:t>
            </a:fld>
            <a:endParaRPr lang="en-US" altLang="en-US" sz="800">
              <a:solidFill>
                <a:schemeClr val="bg2"/>
              </a:solidFill>
            </a:endParaRPr>
          </a:p>
        </p:txBody>
      </p:sp>
    </p:spTree>
  </p:cSld>
  <p:clrMap bg1="lt1" tx1="dk1" bg2="lt2" tx2="dk2" accent1="accent1" accent2="accent2" accent3="accent3" accent4="accent4" accent5="accent5" accent6="accent6" hlink="hlink" folHlink="folHlink"/>
  <p:hf sldNum="0" hdr="0" dt="0"/>
  <p:txStyles>
    <p:titleStyle>
      <a:lvl1pPr algn="l" rtl="0" eaLnBrk="0" fontAlgn="base" hangingPunct="0">
        <a:spcBef>
          <a:spcPct val="0"/>
        </a:spcBef>
        <a:spcAft>
          <a:spcPct val="0"/>
        </a:spcAft>
        <a:defRPr sz="2300" b="1">
          <a:solidFill>
            <a:srgbClr val="006600"/>
          </a:solidFill>
          <a:latin typeface="+mj-lt"/>
          <a:ea typeface="+mj-ea"/>
          <a:cs typeface="+mj-cs"/>
        </a:defRPr>
      </a:lvl1pPr>
      <a:lvl2pPr algn="l" rtl="0" eaLnBrk="0" fontAlgn="base" hangingPunct="0">
        <a:spcBef>
          <a:spcPct val="0"/>
        </a:spcBef>
        <a:spcAft>
          <a:spcPct val="0"/>
        </a:spcAft>
        <a:defRPr sz="2300" b="1">
          <a:solidFill>
            <a:srgbClr val="006600"/>
          </a:solidFill>
          <a:latin typeface="Arial" charset="0"/>
        </a:defRPr>
      </a:lvl2pPr>
      <a:lvl3pPr algn="l" rtl="0" eaLnBrk="0" fontAlgn="base" hangingPunct="0">
        <a:spcBef>
          <a:spcPct val="0"/>
        </a:spcBef>
        <a:spcAft>
          <a:spcPct val="0"/>
        </a:spcAft>
        <a:defRPr sz="2300" b="1">
          <a:solidFill>
            <a:srgbClr val="006600"/>
          </a:solidFill>
          <a:latin typeface="Arial" charset="0"/>
        </a:defRPr>
      </a:lvl3pPr>
      <a:lvl4pPr algn="l" rtl="0" eaLnBrk="0" fontAlgn="base" hangingPunct="0">
        <a:spcBef>
          <a:spcPct val="0"/>
        </a:spcBef>
        <a:spcAft>
          <a:spcPct val="0"/>
        </a:spcAft>
        <a:defRPr sz="2300" b="1">
          <a:solidFill>
            <a:srgbClr val="006600"/>
          </a:solidFill>
          <a:latin typeface="Arial" charset="0"/>
        </a:defRPr>
      </a:lvl4pPr>
      <a:lvl5pPr algn="l" rtl="0" eaLnBrk="0" fontAlgn="base" hangingPunct="0">
        <a:spcBef>
          <a:spcPct val="0"/>
        </a:spcBef>
        <a:spcAft>
          <a:spcPct val="0"/>
        </a:spcAft>
        <a:defRPr sz="2300" b="1">
          <a:solidFill>
            <a:srgbClr val="006600"/>
          </a:solidFill>
          <a:latin typeface="Arial" charset="0"/>
        </a:defRPr>
      </a:lvl5pPr>
      <a:lvl6pPr marL="457200" algn="l" rtl="0" fontAlgn="base">
        <a:spcBef>
          <a:spcPct val="0"/>
        </a:spcBef>
        <a:spcAft>
          <a:spcPct val="0"/>
        </a:spcAft>
        <a:defRPr sz="2300" b="1">
          <a:solidFill>
            <a:srgbClr val="006600"/>
          </a:solidFill>
          <a:latin typeface="Arial" charset="0"/>
        </a:defRPr>
      </a:lvl6pPr>
      <a:lvl7pPr marL="914400" algn="l" rtl="0" fontAlgn="base">
        <a:spcBef>
          <a:spcPct val="0"/>
        </a:spcBef>
        <a:spcAft>
          <a:spcPct val="0"/>
        </a:spcAft>
        <a:defRPr sz="2300" b="1">
          <a:solidFill>
            <a:srgbClr val="006600"/>
          </a:solidFill>
          <a:latin typeface="Arial" charset="0"/>
        </a:defRPr>
      </a:lvl7pPr>
      <a:lvl8pPr marL="1371600" algn="l" rtl="0" fontAlgn="base">
        <a:spcBef>
          <a:spcPct val="0"/>
        </a:spcBef>
        <a:spcAft>
          <a:spcPct val="0"/>
        </a:spcAft>
        <a:defRPr sz="2300" b="1">
          <a:solidFill>
            <a:srgbClr val="006600"/>
          </a:solidFill>
          <a:latin typeface="Arial" charset="0"/>
        </a:defRPr>
      </a:lvl8pPr>
      <a:lvl9pPr marL="1828800" algn="l" rtl="0" fontAlgn="base">
        <a:spcBef>
          <a:spcPct val="0"/>
        </a:spcBef>
        <a:spcAft>
          <a:spcPct val="0"/>
        </a:spcAft>
        <a:defRPr sz="2300" b="1">
          <a:solidFill>
            <a:srgbClr val="006600"/>
          </a:solidFill>
          <a:latin typeface="Arial" charset="0"/>
        </a:defRPr>
      </a:lvl9pPr>
    </p:titleStyle>
    <p:bodyStyle>
      <a:lvl1pPr marL="342900" indent="-342900" algn="l" rtl="0" eaLnBrk="0" fontAlgn="base" hangingPunct="0">
        <a:spcBef>
          <a:spcPct val="0"/>
        </a:spcBef>
        <a:spcAft>
          <a:spcPct val="30000"/>
        </a:spcAft>
        <a:buClr>
          <a:schemeClr val="accent1"/>
        </a:buClr>
        <a:defRPr sz="2200">
          <a:solidFill>
            <a:srgbClr val="000000"/>
          </a:solidFill>
          <a:latin typeface="+mn-lt"/>
          <a:ea typeface="+mn-ea"/>
          <a:cs typeface="+mn-cs"/>
        </a:defRPr>
      </a:lvl1pPr>
      <a:lvl2pPr marL="347663" indent="-233363" algn="l" rtl="0" eaLnBrk="0" fontAlgn="base" hangingPunct="0">
        <a:spcBef>
          <a:spcPct val="0"/>
        </a:spcBef>
        <a:spcAft>
          <a:spcPct val="30000"/>
        </a:spcAft>
        <a:buClr>
          <a:schemeClr val="accent1"/>
        </a:buClr>
        <a:buFont typeface="Wingdings 3" pitchFamily="18" charset="2"/>
        <a:buChar char=""/>
        <a:defRPr sz="2000">
          <a:solidFill>
            <a:srgbClr val="000000"/>
          </a:solidFill>
          <a:latin typeface="+mn-lt"/>
        </a:defRPr>
      </a:lvl2pPr>
      <a:lvl3pPr marL="682625" indent="-220663" algn="l" rtl="0" eaLnBrk="0" fontAlgn="base" hangingPunct="0">
        <a:spcBef>
          <a:spcPct val="0"/>
        </a:spcBef>
        <a:spcAft>
          <a:spcPct val="30000"/>
        </a:spcAft>
        <a:buClr>
          <a:schemeClr val="accent1"/>
        </a:buClr>
        <a:buFont typeface="Wingdings" pitchFamily="2" charset="2"/>
        <a:buChar char="§"/>
        <a:defRPr>
          <a:solidFill>
            <a:srgbClr val="000000"/>
          </a:solidFill>
          <a:latin typeface="+mn-lt"/>
        </a:defRPr>
      </a:lvl3pPr>
      <a:lvl4pPr marL="1030288" indent="-230188" algn="l" rtl="0" eaLnBrk="0" fontAlgn="base" hangingPunct="0">
        <a:spcBef>
          <a:spcPct val="0"/>
        </a:spcBef>
        <a:spcAft>
          <a:spcPct val="30000"/>
        </a:spcAft>
        <a:buClr>
          <a:schemeClr val="accent1"/>
        </a:buClr>
        <a:buFont typeface="Wingdings 2" pitchFamily="18" charset="2"/>
        <a:buChar char=""/>
        <a:defRPr sz="1600">
          <a:solidFill>
            <a:srgbClr val="000000"/>
          </a:solidFill>
          <a:latin typeface="+mn-lt"/>
        </a:defRPr>
      </a:lvl4pPr>
      <a:lvl5pPr marL="1379538" indent="-234950" algn="l" rtl="0" eaLnBrk="0" fontAlgn="base" hangingPunct="0">
        <a:spcBef>
          <a:spcPct val="0"/>
        </a:spcBef>
        <a:spcAft>
          <a:spcPct val="30000"/>
        </a:spcAft>
        <a:buClr>
          <a:schemeClr val="accent1"/>
        </a:buClr>
        <a:buFont typeface="Wingdings 2" pitchFamily="18" charset="2"/>
        <a:buChar char=""/>
        <a:defRPr sz="1400">
          <a:solidFill>
            <a:srgbClr val="000000"/>
          </a:solidFill>
          <a:latin typeface="+mn-lt"/>
        </a:defRPr>
      </a:lvl5pPr>
      <a:lvl6pPr marL="18367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6pPr>
      <a:lvl7pPr marL="22939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7pPr>
      <a:lvl8pPr marL="27511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8pPr>
      <a:lvl9pPr marL="3208338" indent="-234950" algn="l" rtl="0" fontAlgn="base">
        <a:spcBef>
          <a:spcPct val="0"/>
        </a:spcBef>
        <a:spcAft>
          <a:spcPct val="30000"/>
        </a:spcAft>
        <a:buClr>
          <a:schemeClr val="accent1"/>
        </a:buClr>
        <a:buFont typeface="Wingdings 2" pitchFamily="18"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package" Target="../embeddings/Microsoft_Excel_Worksheet1.xlsx"/></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0.wmf"/><Relationship Id="rId5" Type="http://schemas.openxmlformats.org/officeDocument/2006/relationships/oleObject" Target="../embeddings/oleObject1.bin"/><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4.wmf"/></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wmf"/><Relationship Id="rId5" Type="http://schemas.openxmlformats.org/officeDocument/2006/relationships/oleObject" Target="../embeddings/oleObject3.bin"/><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bin"/><Relationship Id="rId7" Type="http://schemas.openxmlformats.org/officeDocument/2006/relationships/package" Target="../embeddings/Microsoft_Word_Document.docx"/><Relationship Id="rId12"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3.wmf"/><Relationship Id="rId11" Type="http://schemas.openxmlformats.org/officeDocument/2006/relationships/package" Target="../embeddings/Microsoft_Excel_Macro-Enabled_Worksheet3.xlsm"/><Relationship Id="rId5" Type="http://schemas.openxmlformats.org/officeDocument/2006/relationships/package" Target="../embeddings/Microsoft_Excel_Macro-Enabled_Worksheet.xlsm"/><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8.wmf"/><Relationship Id="rId5" Type="http://schemas.openxmlformats.org/officeDocument/2006/relationships/oleObject" Target="../embeddings/oleObject6.bin"/><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64.wmf"/><Relationship Id="rId4" Type="http://schemas.openxmlformats.org/officeDocument/2006/relationships/oleObject" Target="../embeddings/oleObject7.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67.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package" Target="../embeddings/Microsoft_Excel_Worksheet.xlsx"/></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subTitle" idx="4294967295"/>
          </p:nvPr>
        </p:nvSpPr>
        <p:spPr>
          <a:xfrm>
            <a:off x="371475" y="1922463"/>
            <a:ext cx="7635875" cy="520700"/>
          </a:xfrm>
          <a:prstGeom prst="rect">
            <a:avLst/>
          </a:prstGeom>
        </p:spPr>
        <p:txBody>
          <a:bodyPr/>
          <a:lstStyle/>
          <a:p>
            <a:pPr marL="0" indent="0" eaLnBrk="1" hangingPunct="1">
              <a:lnSpc>
                <a:spcPct val="90000"/>
              </a:lnSpc>
            </a:pPr>
            <a:r>
              <a:rPr lang="en-US" altLang="en-US" sz="3100"/>
              <a:t>Time Series Forecasting using R</a:t>
            </a:r>
          </a:p>
        </p:txBody>
      </p:sp>
      <p:sp>
        <p:nvSpPr>
          <p:cNvPr id="2" name="TextBox 1"/>
          <p:cNvSpPr txBox="1"/>
          <p:nvPr/>
        </p:nvSpPr>
        <p:spPr>
          <a:xfrm>
            <a:off x="707571" y="5007429"/>
            <a:ext cx="3842658" cy="584775"/>
          </a:xfrm>
          <a:prstGeom prst="rect">
            <a:avLst/>
          </a:prstGeom>
          <a:noFill/>
        </p:spPr>
        <p:txBody>
          <a:bodyPr wrap="square" rtlCol="0">
            <a:spAutoFit/>
          </a:bodyPr>
          <a:lstStyle/>
          <a:p>
            <a:pPr algn="l"/>
            <a:r>
              <a:rPr lang="en-US" sz="1600" dirty="0"/>
              <a:t>Prasun Biswas</a:t>
            </a:r>
          </a:p>
          <a:p>
            <a:pPr algn="l"/>
            <a:r>
              <a:rPr lang="en-US" sz="1600" dirty="0"/>
              <a:t>Shuvayon Dey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Measures of forecast accuracy</a:t>
            </a:r>
          </a:p>
        </p:txBody>
      </p:sp>
      <mc:AlternateContent xmlns:mc="http://schemas.openxmlformats.org/markup-compatibility/2006" xmlns:a14="http://schemas.microsoft.com/office/drawing/2010/main">
        <mc:Choice Requires="a14">
          <p:sp>
            <p:nvSpPr>
              <p:cNvPr id="4" name="TextBox 3"/>
              <p:cNvSpPr txBox="1"/>
              <p:nvPr/>
            </p:nvSpPr>
            <p:spPr>
              <a:xfrm>
                <a:off x="512607" y="1685650"/>
                <a:ext cx="8284191" cy="4477059"/>
              </a:xfrm>
              <a:prstGeom prst="rect">
                <a:avLst/>
              </a:prstGeom>
              <a:noFill/>
            </p:spPr>
            <p:txBody>
              <a:bodyPr wrap="square" rtlCol="0">
                <a:spAutoFit/>
              </a:bodyPr>
              <a:lstStyle/>
              <a:p>
                <a:pPr algn="l"/>
                <a:endParaRPr lang="en-US" sz="1400" i="1" dirty="0"/>
              </a:p>
              <a:p>
                <a:pPr marL="285750" indent="-285750" algn="l">
                  <a:buFont typeface="Arial" panose="020B0604020202020204" pitchFamily="34" charset="0"/>
                  <a:buChar char="•"/>
                </a:pPr>
                <a:r>
                  <a:rPr lang="en-US" sz="1400" i="1" dirty="0"/>
                  <a:t>Let </a:t>
                </a:r>
                <a:r>
                  <a:rPr lang="en-US" sz="1400" i="1" dirty="0" err="1"/>
                  <a:t>y</a:t>
                </a:r>
                <a:r>
                  <a:rPr lang="en-US" sz="1400" i="1" baseline="-25000" dirty="0" err="1"/>
                  <a:t>t</a:t>
                </a:r>
                <a:r>
                  <a:rPr lang="en-US" sz="1400" i="1" dirty="0"/>
                  <a:t> denote the t’ </a:t>
                </a:r>
                <a:r>
                  <a:rPr lang="en-US" sz="1400" i="1" dirty="0" err="1"/>
                  <a:t>th</a:t>
                </a:r>
                <a:r>
                  <a:rPr lang="en-US" sz="1400" i="1" dirty="0"/>
                  <a:t> observation and </a:t>
                </a:r>
                <a14:m>
                  <m:oMath xmlns:m="http://schemas.openxmlformats.org/officeDocument/2006/math">
                    <m:r>
                      <a:rPr lang="en-US" sz="1400" i="1">
                        <a:latin typeface="Cambria Math"/>
                      </a:rPr>
                      <m:t>𝑦</m:t>
                    </m:r>
                    <m:sSub>
                      <m:sSubPr>
                        <m:ctrlPr>
                          <a:rPr lang="en-US" sz="1400" i="1">
                            <a:latin typeface="Cambria Math" panose="02040503050406030204" pitchFamily="18" charset="0"/>
                          </a:rPr>
                        </m:ctrlPr>
                      </m:sSubPr>
                      <m:e>
                        <m:r>
                          <a:rPr lang="en-US" sz="1400" i="1">
                            <a:latin typeface="Cambria Math"/>
                          </a:rPr>
                          <m:t>̂</m:t>
                        </m:r>
                      </m:e>
                      <m:sub>
                        <m:r>
                          <a:rPr lang="en-US" sz="1400" i="1">
                            <a:latin typeface="Cambria Math"/>
                          </a:rPr>
                          <m:t>𝑡</m:t>
                        </m:r>
                        <m:r>
                          <a:rPr lang="en-US" sz="1400" i="1">
                            <a:latin typeface="Cambria Math"/>
                          </a:rPr>
                          <m:t>|</m:t>
                        </m:r>
                        <m:r>
                          <a:rPr lang="en-US" sz="1400" i="1">
                            <a:latin typeface="Cambria Math"/>
                          </a:rPr>
                          <m:t>𝑡</m:t>
                        </m:r>
                        <m:r>
                          <a:rPr lang="en-US" sz="1400" i="1">
                            <a:latin typeface="Cambria Math"/>
                          </a:rPr>
                          <m:t>−</m:t>
                        </m:r>
                        <m:r>
                          <a:rPr lang="en-US" sz="1400" i="1">
                            <a:latin typeface="Cambria Math"/>
                          </a:rPr>
                          <m:t>1</m:t>
                        </m:r>
                      </m:sub>
                    </m:sSub>
                  </m:oMath>
                </a14:m>
                <a:r>
                  <a:rPr lang="en-US" sz="1400" i="1" dirty="0"/>
                  <a:t> denote its forecast based on all previous data, where,</a:t>
                </a:r>
              </a:p>
              <a:p>
                <a:pPr lvl="1" algn="l"/>
                <a:r>
                  <a:rPr lang="en-US" sz="1400" i="1" dirty="0"/>
                  <a:t> t = 1, . . . , T. Then the following measures are useful:</a:t>
                </a:r>
              </a:p>
              <a:p>
                <a:pPr lvl="1" algn="l"/>
                <a:endParaRPr lang="en-US" sz="1400" i="1" dirty="0"/>
              </a:p>
              <a:p>
                <a:pPr lvl="2" algn="l"/>
                <a:r>
                  <a:rPr lang="en-US" sz="1600" b="1" i="1" dirty="0"/>
                  <a:t>MAE = </a:t>
                </a:r>
                <a14:m>
                  <m:oMath xmlns:m="http://schemas.openxmlformats.org/officeDocument/2006/math">
                    <m:f>
                      <m:fPr>
                        <m:ctrlPr>
                          <a:rPr lang="en-US" sz="1600" b="1" i="1" smtClean="0">
                            <a:latin typeface="Cambria Math" panose="02040503050406030204" pitchFamily="18" charset="0"/>
                          </a:rPr>
                        </m:ctrlPr>
                      </m:fPr>
                      <m:num>
                        <m:r>
                          <a:rPr lang="en-US" sz="1600" b="1" i="1" smtClean="0">
                            <a:latin typeface="Cambria Math"/>
                          </a:rPr>
                          <m:t>𝟏</m:t>
                        </m:r>
                      </m:num>
                      <m:den>
                        <m:r>
                          <a:rPr lang="en-US" sz="1600" b="1" i="1" smtClean="0">
                            <a:latin typeface="Cambria Math"/>
                          </a:rPr>
                          <m:t>𝑻</m:t>
                        </m:r>
                        <m:r>
                          <a:rPr lang="en-US" sz="1600" b="1" i="1" smtClean="0">
                            <a:latin typeface="Cambria Math"/>
                          </a:rPr>
                          <m:t> </m:t>
                        </m:r>
                      </m:den>
                    </m:f>
                  </m:oMath>
                </a14:m>
                <a:r>
                  <a:rPr lang="en-US" sz="1600" b="1" i="1" dirty="0"/>
                  <a:t> </a:t>
                </a:r>
                <a14:m>
                  <m:oMath xmlns:m="http://schemas.openxmlformats.org/officeDocument/2006/math">
                    <m:nary>
                      <m:naryPr>
                        <m:chr m:val="∑"/>
                        <m:ctrlPr>
                          <a:rPr lang="en-US" sz="1600" b="1" i="1" dirty="0" smtClean="0">
                            <a:latin typeface="Cambria Math" panose="02040503050406030204" pitchFamily="18" charset="0"/>
                          </a:rPr>
                        </m:ctrlPr>
                      </m:naryPr>
                      <m:sub>
                        <m:r>
                          <m:rPr>
                            <m:brk m:alnAt="23"/>
                          </m:rPr>
                          <a:rPr lang="en-US" sz="1600" b="1" i="1" dirty="0" smtClean="0">
                            <a:latin typeface="Cambria Math"/>
                          </a:rPr>
                          <m:t>𝒕</m:t>
                        </m:r>
                        <m:r>
                          <a:rPr lang="en-US" sz="1600" b="1" i="1" dirty="0" smtClean="0">
                            <a:latin typeface="Cambria Math"/>
                          </a:rPr>
                          <m:t>=</m:t>
                        </m:r>
                        <m:r>
                          <a:rPr lang="en-US" sz="1600" b="1" i="1" dirty="0" smtClean="0">
                            <a:latin typeface="Cambria Math"/>
                          </a:rPr>
                          <m:t>𝟏</m:t>
                        </m:r>
                      </m:sub>
                      <m:sup>
                        <m:r>
                          <a:rPr lang="en-US" sz="1600" b="1" i="1" dirty="0" smtClean="0">
                            <a:latin typeface="Cambria Math"/>
                          </a:rPr>
                          <m:t>𝑻</m:t>
                        </m:r>
                      </m:sup>
                      <m:e>
                        <m:r>
                          <a:rPr lang="en-US" sz="1600" b="1" i="1" dirty="0" smtClean="0">
                            <a:latin typeface="Cambria Math"/>
                          </a:rPr>
                          <m:t>|</m:t>
                        </m:r>
                        <m:r>
                          <a:rPr lang="en-US" sz="1600" b="1" i="1" dirty="0" smtClean="0">
                            <a:latin typeface="Cambria Math"/>
                          </a:rPr>
                          <m:t>𝒚𝒕</m:t>
                        </m:r>
                        <m:r>
                          <a:rPr lang="en-US" sz="1600" b="1" i="1" baseline="-25000" dirty="0" smtClean="0">
                            <a:latin typeface="Cambria Math"/>
                          </a:rPr>
                          <m:t> </m:t>
                        </m:r>
                      </m:e>
                    </m:nary>
                  </m:oMath>
                </a14:m>
                <a:r>
                  <a:rPr lang="en-US" sz="1600" b="1" i="1" dirty="0"/>
                  <a:t>- </a:t>
                </a:r>
                <a14:m>
                  <m:oMath xmlns:m="http://schemas.openxmlformats.org/officeDocument/2006/math">
                    <m:r>
                      <a:rPr lang="en-US" sz="1600" b="1" i="1">
                        <a:latin typeface="Cambria Math"/>
                      </a:rPr>
                      <m:t>𝒚</m:t>
                    </m:r>
                    <m:sSub>
                      <m:sSubPr>
                        <m:ctrlPr>
                          <a:rPr lang="en-US" sz="1600" b="1" i="1">
                            <a:latin typeface="Cambria Math" panose="02040503050406030204" pitchFamily="18" charset="0"/>
                          </a:rPr>
                        </m:ctrlPr>
                      </m:sSubPr>
                      <m:e>
                        <m:r>
                          <a:rPr lang="en-US" sz="1600" b="1" i="1">
                            <a:latin typeface="Cambria Math"/>
                          </a:rPr>
                          <m:t>̂</m:t>
                        </m:r>
                      </m:e>
                      <m:sub>
                        <m:r>
                          <a:rPr lang="en-US" sz="1600" b="1" i="1">
                            <a:latin typeface="Cambria Math"/>
                          </a:rPr>
                          <m:t>𝒕</m:t>
                        </m:r>
                        <m:r>
                          <a:rPr lang="en-US" sz="1600" b="1" i="1">
                            <a:latin typeface="Cambria Math"/>
                          </a:rPr>
                          <m:t>|</m:t>
                        </m:r>
                        <m:r>
                          <a:rPr lang="en-US" sz="1600" b="1" i="1">
                            <a:latin typeface="Cambria Math"/>
                          </a:rPr>
                          <m:t>𝒕</m:t>
                        </m:r>
                        <m:r>
                          <a:rPr lang="en-US" sz="1600" b="1" i="1">
                            <a:latin typeface="Cambria Math"/>
                          </a:rPr>
                          <m:t>−</m:t>
                        </m:r>
                        <m:r>
                          <a:rPr lang="en-US" sz="1600" b="1" i="1">
                            <a:latin typeface="Cambria Math"/>
                          </a:rPr>
                          <m:t>𝟏</m:t>
                        </m:r>
                      </m:sub>
                    </m:sSub>
                  </m:oMath>
                </a14:m>
                <a:r>
                  <a:rPr lang="en-US" sz="1600" b="1" i="1" dirty="0"/>
                  <a:t>| </a:t>
                </a:r>
              </a:p>
              <a:p>
                <a:pPr lvl="2" algn="l"/>
                <a:r>
                  <a:rPr lang="en-US" sz="1600" b="1" i="1" dirty="0"/>
                  <a:t>MSE = </a:t>
                </a:r>
                <a14:m>
                  <m:oMath xmlns:m="http://schemas.openxmlformats.org/officeDocument/2006/math">
                    <m:f>
                      <m:fPr>
                        <m:ctrlPr>
                          <a:rPr lang="en-US" sz="1600" b="1" i="1">
                            <a:latin typeface="Cambria Math" panose="02040503050406030204" pitchFamily="18" charset="0"/>
                          </a:rPr>
                        </m:ctrlPr>
                      </m:fPr>
                      <m:num>
                        <m:r>
                          <a:rPr lang="en-US" sz="1600" b="1" i="1">
                            <a:latin typeface="Cambria Math"/>
                          </a:rPr>
                          <m:t>𝟏</m:t>
                        </m:r>
                      </m:num>
                      <m:den>
                        <m:r>
                          <a:rPr lang="en-US" sz="1600" b="1" i="1">
                            <a:latin typeface="Cambria Math"/>
                          </a:rPr>
                          <m:t>𝑻</m:t>
                        </m:r>
                        <m:r>
                          <a:rPr lang="en-US" sz="1600" b="1" i="1">
                            <a:latin typeface="Cambria Math"/>
                          </a:rPr>
                          <m:t> </m:t>
                        </m:r>
                      </m:den>
                    </m:f>
                  </m:oMath>
                </a14:m>
                <a:r>
                  <a:rPr lang="en-US" sz="1600" b="1" i="1" dirty="0"/>
                  <a:t> </a:t>
                </a:r>
                <a14:m>
                  <m:oMath xmlns:m="http://schemas.openxmlformats.org/officeDocument/2006/math">
                    <m:nary>
                      <m:naryPr>
                        <m:chr m:val="∑"/>
                        <m:ctrlPr>
                          <a:rPr lang="en-US" sz="1600" b="1" i="1" dirty="0">
                            <a:latin typeface="Cambria Math" panose="02040503050406030204" pitchFamily="18" charset="0"/>
                          </a:rPr>
                        </m:ctrlPr>
                      </m:naryPr>
                      <m:sub>
                        <m:r>
                          <m:rPr>
                            <m:brk m:alnAt="23"/>
                          </m:rPr>
                          <a:rPr lang="en-US" sz="1600" b="1" i="1" dirty="0">
                            <a:latin typeface="Cambria Math"/>
                          </a:rPr>
                          <m:t>𝒕</m:t>
                        </m:r>
                        <m:r>
                          <a:rPr lang="en-US" sz="1600" b="1" i="1" dirty="0">
                            <a:latin typeface="Cambria Math"/>
                          </a:rPr>
                          <m:t>=</m:t>
                        </m:r>
                        <m:r>
                          <a:rPr lang="en-US" sz="1600" b="1" i="1" dirty="0">
                            <a:latin typeface="Cambria Math"/>
                          </a:rPr>
                          <m:t>𝟏</m:t>
                        </m:r>
                      </m:sub>
                      <m:sup>
                        <m:r>
                          <a:rPr lang="en-US" sz="1600" b="1" i="1" dirty="0">
                            <a:latin typeface="Cambria Math"/>
                          </a:rPr>
                          <m:t>𝑻</m:t>
                        </m:r>
                      </m:sup>
                      <m:e>
                        <m:r>
                          <a:rPr lang="en-US" sz="1600" b="1" i="1" dirty="0" smtClean="0">
                            <a:latin typeface="Cambria Math"/>
                          </a:rPr>
                          <m:t>(</m:t>
                        </m:r>
                        <m:r>
                          <a:rPr lang="en-US" sz="1600" b="1" i="1" dirty="0">
                            <a:latin typeface="Cambria Math"/>
                          </a:rPr>
                          <m:t>𝒚</m:t>
                        </m:r>
                        <m:r>
                          <a:rPr lang="en-US" sz="1600" b="1" i="1" baseline="-25000" dirty="0">
                            <a:latin typeface="Cambria Math"/>
                          </a:rPr>
                          <m:t>𝒕</m:t>
                        </m:r>
                        <m:r>
                          <a:rPr lang="en-US" sz="1600" b="1" i="1" baseline="-25000" dirty="0">
                            <a:latin typeface="Cambria Math"/>
                          </a:rPr>
                          <m:t> </m:t>
                        </m:r>
                      </m:e>
                    </m:nary>
                  </m:oMath>
                </a14:m>
                <a:r>
                  <a:rPr lang="en-US" sz="1600" b="1" i="1" dirty="0"/>
                  <a:t>- </a:t>
                </a:r>
                <a14:m>
                  <m:oMath xmlns:m="http://schemas.openxmlformats.org/officeDocument/2006/math">
                    <m:r>
                      <a:rPr lang="en-US" sz="1600" b="1" i="1">
                        <a:latin typeface="Cambria Math"/>
                      </a:rPr>
                      <m:t>𝒚</m:t>
                    </m:r>
                    <m:sSub>
                      <m:sSubPr>
                        <m:ctrlPr>
                          <a:rPr lang="en-US" sz="1600" b="1" i="1">
                            <a:latin typeface="Cambria Math" panose="02040503050406030204" pitchFamily="18" charset="0"/>
                          </a:rPr>
                        </m:ctrlPr>
                      </m:sSubPr>
                      <m:e>
                        <m:r>
                          <a:rPr lang="en-US" sz="1600" b="1" i="1">
                            <a:latin typeface="Cambria Math"/>
                          </a:rPr>
                          <m:t>̂</m:t>
                        </m:r>
                      </m:e>
                      <m:sub>
                        <m:r>
                          <a:rPr lang="en-US" sz="1600" b="1" i="1">
                            <a:latin typeface="Cambria Math"/>
                          </a:rPr>
                          <m:t>𝒕</m:t>
                        </m:r>
                        <m:r>
                          <a:rPr lang="en-US" sz="1600" b="1" i="1">
                            <a:latin typeface="Cambria Math"/>
                          </a:rPr>
                          <m:t>|</m:t>
                        </m:r>
                        <m:r>
                          <a:rPr lang="en-US" sz="1600" b="1" i="1">
                            <a:latin typeface="Cambria Math"/>
                          </a:rPr>
                          <m:t>𝒕</m:t>
                        </m:r>
                        <m:r>
                          <a:rPr lang="en-US" sz="1600" b="1" i="1">
                            <a:latin typeface="Cambria Math"/>
                          </a:rPr>
                          <m:t>−</m:t>
                        </m:r>
                        <m:r>
                          <a:rPr lang="en-US" sz="1600" b="1" i="1">
                            <a:latin typeface="Cambria Math"/>
                          </a:rPr>
                          <m:t>𝟏</m:t>
                        </m:r>
                      </m:sub>
                    </m:sSub>
                    <m:r>
                      <a:rPr lang="en-US" sz="1600" b="1" i="1" smtClean="0">
                        <a:latin typeface="Cambria Math"/>
                      </a:rPr>
                      <m:t>)</m:t>
                    </m:r>
                  </m:oMath>
                </a14:m>
                <a:r>
                  <a:rPr lang="en-US" sz="1600" b="1" i="1" baseline="30000" dirty="0"/>
                  <a:t>2</a:t>
                </a:r>
              </a:p>
              <a:p>
                <a:pPr lvl="2" algn="l"/>
                <a:r>
                  <a:rPr lang="en-US" sz="1600" b="1" i="1" dirty="0"/>
                  <a:t>MAPE = 100* </a:t>
                </a:r>
                <a14:m>
                  <m:oMath xmlns:m="http://schemas.openxmlformats.org/officeDocument/2006/math">
                    <m:f>
                      <m:fPr>
                        <m:ctrlPr>
                          <a:rPr lang="en-US" sz="1600" b="1" i="1">
                            <a:latin typeface="Cambria Math" panose="02040503050406030204" pitchFamily="18" charset="0"/>
                          </a:rPr>
                        </m:ctrlPr>
                      </m:fPr>
                      <m:num>
                        <m:r>
                          <a:rPr lang="en-US" sz="1600" b="1" i="1">
                            <a:latin typeface="Cambria Math"/>
                          </a:rPr>
                          <m:t>𝟏</m:t>
                        </m:r>
                      </m:num>
                      <m:den>
                        <m:r>
                          <a:rPr lang="en-US" sz="1600" b="1" i="1">
                            <a:latin typeface="Cambria Math"/>
                          </a:rPr>
                          <m:t>𝑻</m:t>
                        </m:r>
                        <m:r>
                          <a:rPr lang="en-US" sz="1600" b="1" i="1">
                            <a:latin typeface="Cambria Math"/>
                          </a:rPr>
                          <m:t> </m:t>
                        </m:r>
                      </m:den>
                    </m:f>
                  </m:oMath>
                </a14:m>
                <a:r>
                  <a:rPr lang="en-US" sz="1600" b="1" i="1" dirty="0"/>
                  <a:t> </a:t>
                </a:r>
                <a14:m>
                  <m:oMath xmlns:m="http://schemas.openxmlformats.org/officeDocument/2006/math">
                    <m:nary>
                      <m:naryPr>
                        <m:chr m:val="∑"/>
                        <m:ctrlPr>
                          <a:rPr lang="en-US" sz="1600" b="1" i="1" dirty="0">
                            <a:latin typeface="Cambria Math" panose="02040503050406030204" pitchFamily="18" charset="0"/>
                          </a:rPr>
                        </m:ctrlPr>
                      </m:naryPr>
                      <m:sub>
                        <m:r>
                          <m:rPr>
                            <m:brk m:alnAt="23"/>
                          </m:rPr>
                          <a:rPr lang="en-US" sz="1600" b="1" i="1" dirty="0">
                            <a:latin typeface="Cambria Math"/>
                          </a:rPr>
                          <m:t>𝒕</m:t>
                        </m:r>
                        <m:r>
                          <a:rPr lang="en-US" sz="1600" b="1" i="1" dirty="0">
                            <a:latin typeface="Cambria Math"/>
                          </a:rPr>
                          <m:t>=</m:t>
                        </m:r>
                        <m:r>
                          <a:rPr lang="en-US" sz="1600" b="1" i="1" dirty="0">
                            <a:latin typeface="Cambria Math"/>
                          </a:rPr>
                          <m:t>𝟏</m:t>
                        </m:r>
                      </m:sub>
                      <m:sup>
                        <m:r>
                          <a:rPr lang="en-US" sz="1600" b="1" i="1" dirty="0">
                            <a:latin typeface="Cambria Math"/>
                          </a:rPr>
                          <m:t>𝑻</m:t>
                        </m:r>
                      </m:sup>
                      <m:e>
                        <m:r>
                          <a:rPr lang="en-US" sz="1600" b="1" i="1" dirty="0">
                            <a:latin typeface="Cambria Math"/>
                          </a:rPr>
                          <m:t>|</m:t>
                        </m:r>
                        <m:r>
                          <a:rPr lang="en-US" sz="1600" b="1" i="1" dirty="0">
                            <a:latin typeface="Cambria Math"/>
                          </a:rPr>
                          <m:t>𝒚𝒕</m:t>
                        </m:r>
                        <m:r>
                          <a:rPr lang="en-US" sz="1600" b="1" i="1" baseline="-25000" dirty="0">
                            <a:latin typeface="Cambria Math"/>
                          </a:rPr>
                          <m:t> </m:t>
                        </m:r>
                      </m:e>
                    </m:nary>
                  </m:oMath>
                </a14:m>
                <a:r>
                  <a:rPr lang="en-US" sz="1600" b="1" i="1" dirty="0"/>
                  <a:t>- </a:t>
                </a:r>
                <a14:m>
                  <m:oMath xmlns:m="http://schemas.openxmlformats.org/officeDocument/2006/math">
                    <m:r>
                      <a:rPr lang="en-US" sz="1600" b="1" i="1">
                        <a:latin typeface="Cambria Math"/>
                      </a:rPr>
                      <m:t>𝒚</m:t>
                    </m:r>
                    <m:sSub>
                      <m:sSubPr>
                        <m:ctrlPr>
                          <a:rPr lang="en-US" sz="1600" b="1" i="1">
                            <a:latin typeface="Cambria Math" panose="02040503050406030204" pitchFamily="18" charset="0"/>
                          </a:rPr>
                        </m:ctrlPr>
                      </m:sSubPr>
                      <m:e>
                        <m:r>
                          <a:rPr lang="en-US" sz="1600" b="1" i="1">
                            <a:latin typeface="Cambria Math"/>
                          </a:rPr>
                          <m:t>̂</m:t>
                        </m:r>
                      </m:e>
                      <m:sub>
                        <m:r>
                          <a:rPr lang="en-US" sz="1600" b="1" i="1">
                            <a:latin typeface="Cambria Math"/>
                          </a:rPr>
                          <m:t>𝒕</m:t>
                        </m:r>
                        <m:r>
                          <a:rPr lang="en-US" sz="1600" b="1" i="1">
                            <a:latin typeface="Cambria Math"/>
                          </a:rPr>
                          <m:t>|</m:t>
                        </m:r>
                        <m:r>
                          <a:rPr lang="en-US" sz="1600" b="1" i="1">
                            <a:latin typeface="Cambria Math"/>
                          </a:rPr>
                          <m:t>𝒕</m:t>
                        </m:r>
                        <m:r>
                          <a:rPr lang="en-US" sz="1600" b="1" i="1">
                            <a:latin typeface="Cambria Math"/>
                          </a:rPr>
                          <m:t>−</m:t>
                        </m:r>
                        <m:r>
                          <a:rPr lang="en-US" sz="1600" b="1" i="1">
                            <a:latin typeface="Cambria Math"/>
                          </a:rPr>
                          <m:t>𝟏</m:t>
                        </m:r>
                      </m:sub>
                    </m:sSub>
                  </m:oMath>
                </a14:m>
                <a:r>
                  <a:rPr lang="en-US" sz="1600" b="1" i="1" dirty="0"/>
                  <a:t>| / |</a:t>
                </a:r>
                <a:r>
                  <a:rPr lang="en-US" sz="1600" b="1" dirty="0"/>
                  <a:t> </a:t>
                </a:r>
                <a14:m>
                  <m:oMath xmlns:m="http://schemas.openxmlformats.org/officeDocument/2006/math">
                    <m:r>
                      <a:rPr lang="en-US" sz="1600" b="1" i="1" dirty="0">
                        <a:latin typeface="Cambria Math"/>
                      </a:rPr>
                      <m:t>𝒚</m:t>
                    </m:r>
                    <m:r>
                      <a:rPr lang="en-US" sz="1600" b="1" i="1" baseline="-25000" dirty="0">
                        <a:latin typeface="Cambria Math"/>
                      </a:rPr>
                      <m:t>𝒕</m:t>
                    </m:r>
                  </m:oMath>
                </a14:m>
                <a:r>
                  <a:rPr lang="en-US" sz="1600" b="1" i="1" dirty="0"/>
                  <a:t>|</a:t>
                </a:r>
              </a:p>
              <a:p>
                <a:pPr lvl="2" algn="l"/>
                <a:r>
                  <a:rPr lang="en-US" sz="1600" b="1" i="1" dirty="0"/>
                  <a:t>RMSE = </a:t>
                </a:r>
                <a14:m>
                  <m:oMath xmlns:m="http://schemas.openxmlformats.org/officeDocument/2006/math">
                    <m:rad>
                      <m:radPr>
                        <m:degHide m:val="on"/>
                        <m:ctrlPr>
                          <a:rPr lang="en-US" sz="1600" b="1" i="1" smtClean="0">
                            <a:latin typeface="Cambria Math" panose="02040503050406030204" pitchFamily="18" charset="0"/>
                          </a:rPr>
                        </m:ctrlPr>
                      </m:radPr>
                      <m:deg/>
                      <m:e>
                        <m:f>
                          <m:fPr>
                            <m:ctrlPr>
                              <a:rPr lang="en-US" sz="1600" b="1" i="1" smtClean="0">
                                <a:latin typeface="Cambria Math" panose="02040503050406030204" pitchFamily="18" charset="0"/>
                              </a:rPr>
                            </m:ctrlPr>
                          </m:fPr>
                          <m:num>
                            <m:r>
                              <a:rPr lang="en-US" sz="1600" b="1" i="1" smtClean="0">
                                <a:latin typeface="Cambria Math"/>
                              </a:rPr>
                              <m:t>𝟏</m:t>
                            </m:r>
                          </m:num>
                          <m:den>
                            <m:r>
                              <a:rPr lang="en-US" sz="1600" b="1" i="1" smtClean="0">
                                <a:latin typeface="Cambria Math"/>
                              </a:rPr>
                              <m:t>𝑻</m:t>
                            </m:r>
                          </m:den>
                        </m:f>
                        <m:r>
                          <a:rPr lang="en-US" sz="1600" b="1" i="1" smtClean="0">
                            <a:latin typeface="Cambria Math"/>
                          </a:rPr>
                          <m:t> </m:t>
                        </m:r>
                        <m:nary>
                          <m:naryPr>
                            <m:chr m:val="∑"/>
                            <m:ctrlPr>
                              <a:rPr lang="en-US" sz="1600" b="1" i="1" smtClean="0">
                                <a:latin typeface="Cambria Math" panose="02040503050406030204" pitchFamily="18" charset="0"/>
                              </a:rPr>
                            </m:ctrlPr>
                          </m:naryPr>
                          <m:sub>
                            <m:r>
                              <m:rPr>
                                <m:brk m:alnAt="23"/>
                              </m:rPr>
                              <a:rPr lang="en-US" sz="1600" b="1" i="1" smtClean="0">
                                <a:latin typeface="Cambria Math"/>
                              </a:rPr>
                              <m:t>𝒕</m:t>
                            </m:r>
                            <m:r>
                              <a:rPr lang="en-US" sz="1600" b="1" i="1" smtClean="0">
                                <a:latin typeface="Cambria Math"/>
                              </a:rPr>
                              <m:t>=</m:t>
                            </m:r>
                            <m:r>
                              <a:rPr lang="en-US" sz="1600" b="1" i="1" smtClean="0">
                                <a:latin typeface="Cambria Math"/>
                              </a:rPr>
                              <m:t>𝟏</m:t>
                            </m:r>
                          </m:sub>
                          <m:sup>
                            <m:r>
                              <a:rPr lang="en-US" sz="1600" b="1" i="1" smtClean="0">
                                <a:latin typeface="Cambria Math"/>
                              </a:rPr>
                              <m:t>𝑻</m:t>
                            </m:r>
                          </m:sup>
                          <m:e>
                            <m:r>
                              <a:rPr lang="en-US" sz="1600" b="1" i="1" smtClean="0">
                                <a:latin typeface="Cambria Math"/>
                              </a:rPr>
                              <m:t>(</m:t>
                            </m:r>
                            <m:r>
                              <a:rPr lang="en-US" sz="1600" b="1" i="1" smtClean="0">
                                <a:latin typeface="Cambria Math"/>
                              </a:rPr>
                              <m:t>𝒚𝒕</m:t>
                            </m:r>
                            <m:r>
                              <a:rPr lang="en-US" sz="1600" b="1" i="1" smtClean="0">
                                <a:latin typeface="Cambria Math"/>
                              </a:rPr>
                              <m:t>−</m:t>
                            </m:r>
                            <m:r>
                              <a:rPr lang="en-US" sz="1600" b="1" i="1">
                                <a:latin typeface="Cambria Math"/>
                              </a:rPr>
                              <m:t>𝒚</m:t>
                            </m:r>
                            <m:sSub>
                              <m:sSubPr>
                                <m:ctrlPr>
                                  <a:rPr lang="en-US" sz="1600" b="1" i="1">
                                    <a:latin typeface="Cambria Math" panose="02040503050406030204" pitchFamily="18" charset="0"/>
                                  </a:rPr>
                                </m:ctrlPr>
                              </m:sSubPr>
                              <m:e>
                                <m:r>
                                  <a:rPr lang="en-US" sz="1600" b="1" i="1">
                                    <a:latin typeface="Cambria Math"/>
                                  </a:rPr>
                                  <m:t>̂</m:t>
                                </m:r>
                              </m:e>
                              <m:sub>
                                <m:r>
                                  <a:rPr lang="en-US" sz="1600" b="1" i="1">
                                    <a:latin typeface="Cambria Math"/>
                                  </a:rPr>
                                  <m:t>𝒕</m:t>
                                </m:r>
                                <m:r>
                                  <a:rPr lang="en-US" sz="1600" b="1" i="1">
                                    <a:latin typeface="Cambria Math"/>
                                  </a:rPr>
                                  <m:t>|</m:t>
                                </m:r>
                                <m:r>
                                  <a:rPr lang="en-US" sz="1600" b="1" i="1">
                                    <a:latin typeface="Cambria Math"/>
                                  </a:rPr>
                                  <m:t>𝒕</m:t>
                                </m:r>
                                <m:r>
                                  <a:rPr lang="en-US" sz="1600" b="1" i="1">
                                    <a:latin typeface="Cambria Math"/>
                                  </a:rPr>
                                  <m:t>−</m:t>
                                </m:r>
                                <m:r>
                                  <a:rPr lang="en-US" sz="1600" b="1" i="1">
                                    <a:latin typeface="Cambria Math"/>
                                  </a:rPr>
                                  <m:t>𝟏</m:t>
                                </m:r>
                              </m:sub>
                            </m:sSub>
                            <m:r>
                              <a:rPr lang="en-US" sz="1600" b="1" i="1">
                                <a:latin typeface="Cambria Math"/>
                              </a:rPr>
                              <m:t>)</m:t>
                            </m:r>
                            <m:r>
                              <m:rPr>
                                <m:nor/>
                              </m:rPr>
                              <a:rPr lang="en-US" sz="1600" b="1" i="1" baseline="30000" dirty="0"/>
                              <m:t>2</m:t>
                            </m:r>
                          </m:e>
                        </m:nary>
                      </m:e>
                    </m:rad>
                  </m:oMath>
                </a14:m>
                <a:endParaRPr lang="en-US" sz="1600" b="1" i="1" dirty="0"/>
              </a:p>
              <a:p>
                <a:pPr marL="285750" indent="-285750" algn="l">
                  <a:buFont typeface="Arial" panose="020B0604020202020204" pitchFamily="34" charset="0"/>
                  <a:buChar char="•"/>
                </a:pPr>
                <a:endParaRPr lang="en-US" sz="1400" i="1" dirty="0"/>
              </a:p>
              <a:p>
                <a:pPr marL="285750" indent="-285750" algn="l">
                  <a:buFont typeface="Arial" panose="020B0604020202020204" pitchFamily="34" charset="0"/>
                  <a:buChar char="•"/>
                </a:pPr>
                <a:r>
                  <a:rPr lang="en-US" sz="1400" i="1" dirty="0"/>
                  <a:t>MAE, MSE, RMSE are all </a:t>
                </a:r>
                <a:r>
                  <a:rPr lang="en-US" sz="1400" b="1" i="1" dirty="0"/>
                  <a:t>scale dependent</a:t>
                </a:r>
                <a:r>
                  <a:rPr lang="en-US" sz="1400" i="1" dirty="0"/>
                  <a:t>. </a:t>
                </a:r>
              </a:p>
              <a:p>
                <a:pPr marL="285750" indent="-285750" algn="l">
                  <a:buFont typeface="Arial" panose="020B0604020202020204" pitchFamily="34" charset="0"/>
                  <a:buChar char="•"/>
                </a:pPr>
                <a:endParaRPr lang="en-US" sz="1400" i="1" dirty="0"/>
              </a:p>
              <a:p>
                <a:pPr marL="285750" indent="-285750" algn="l">
                  <a:buFont typeface="Arial" panose="020B0604020202020204" pitchFamily="34" charset="0"/>
                  <a:buChar char="•"/>
                </a:pPr>
                <a:r>
                  <a:rPr lang="en-US" sz="1400" i="1" dirty="0"/>
                  <a:t>MAPE is </a:t>
                </a:r>
                <a:r>
                  <a:rPr lang="en-US" sz="1400" b="1" i="1" dirty="0"/>
                  <a:t>scale independent</a:t>
                </a:r>
                <a:r>
                  <a:rPr lang="en-US" sz="1400" i="1" dirty="0"/>
                  <a:t> but is only sensible if </a:t>
                </a:r>
                <a:r>
                  <a:rPr lang="en-US" sz="1400" i="1" dirty="0" err="1"/>
                  <a:t>y</a:t>
                </a:r>
                <a:r>
                  <a:rPr lang="en-US" sz="1400" i="1" baseline="-25000" dirty="0" err="1"/>
                  <a:t>t</a:t>
                </a:r>
                <a:r>
                  <a:rPr lang="en-US" sz="1400" i="1" dirty="0"/>
                  <a:t> &gt;&gt; 0 for all t, and y has a natural zero.</a:t>
                </a:r>
              </a:p>
              <a:p>
                <a:pPr marL="285750" indent="-285750" algn="l">
                  <a:buFont typeface="Arial" panose="020B0604020202020204" pitchFamily="34" charset="0"/>
                  <a:buChar char="•"/>
                </a:pPr>
                <a:endParaRPr lang="en-US" sz="1400" i="1" dirty="0"/>
              </a:p>
              <a:p>
                <a:pPr algn="l"/>
                <a:endParaRPr lang="en-US" sz="1400" i="1" dirty="0"/>
              </a:p>
              <a:p>
                <a:pPr marL="285750" indent="-285750" algn="l">
                  <a:buFont typeface="Arial" panose="020B0604020202020204" pitchFamily="34" charset="0"/>
                  <a:buChar char="•"/>
                </a:pPr>
                <a:endParaRPr lang="en-US" sz="1400" i="1" dirty="0"/>
              </a:p>
              <a:p>
                <a:pPr marL="285750" indent="-285750" algn="l">
                  <a:buFont typeface="Arial" panose="020B0604020202020204" pitchFamily="34" charset="0"/>
                  <a:buChar char="•"/>
                </a:pPr>
                <a:endParaRPr lang="en-US" sz="1400" i="1" dirty="0"/>
              </a:p>
              <a:p>
                <a:pPr algn="l"/>
                <a:endParaRPr lang="en-US" sz="1400" i="1" dirty="0"/>
              </a:p>
            </p:txBody>
          </p:sp>
        </mc:Choice>
        <mc:Fallback xmlns="">
          <p:sp>
            <p:nvSpPr>
              <p:cNvPr id="4" name="TextBox 3"/>
              <p:cNvSpPr txBox="1">
                <a:spLocks noRot="1" noChangeAspect="1" noMove="1" noResize="1" noEditPoints="1" noAdjustHandles="1" noChangeArrowheads="1" noChangeShapeType="1" noTextEdit="1"/>
              </p:cNvSpPr>
              <p:nvPr/>
            </p:nvSpPr>
            <p:spPr>
              <a:xfrm>
                <a:off x="512607" y="1685650"/>
                <a:ext cx="8284191" cy="4477059"/>
              </a:xfrm>
              <a:prstGeom prst="rect">
                <a:avLst/>
              </a:prstGeom>
              <a:blipFill rotWithShape="1">
                <a:blip r:embed="rId3"/>
                <a:stretch>
                  <a:fillRect l="-74"/>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956134791"/>
              </p:ext>
            </p:extLst>
          </p:nvPr>
        </p:nvGraphicFramePr>
        <p:xfrm>
          <a:off x="6422572" y="3152654"/>
          <a:ext cx="1208314" cy="1019515"/>
        </p:xfrm>
        <a:graphic>
          <a:graphicData uri="http://schemas.openxmlformats.org/presentationml/2006/ole">
            <mc:AlternateContent xmlns:mc="http://schemas.openxmlformats.org/markup-compatibility/2006">
              <mc:Choice xmlns:v="urn:schemas-microsoft-com:vml" Requires="v">
                <p:oleObj spid="_x0000_s18475"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6422572" y="3152654"/>
                        <a:ext cx="1208314" cy="101951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51528927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Measures of forecast accuracy</a:t>
            </a:r>
          </a:p>
        </p:txBody>
      </p:sp>
      <p:sp>
        <p:nvSpPr>
          <p:cNvPr id="4" name="TextBox 3"/>
          <p:cNvSpPr txBox="1"/>
          <p:nvPr/>
        </p:nvSpPr>
        <p:spPr>
          <a:xfrm>
            <a:off x="512607" y="1609448"/>
            <a:ext cx="8284191" cy="1785104"/>
          </a:xfrm>
          <a:prstGeom prst="rect">
            <a:avLst/>
          </a:prstGeom>
          <a:solidFill>
            <a:schemeClr val="accent1"/>
          </a:solidFill>
        </p:spPr>
        <p:txBody>
          <a:bodyPr wrap="square" rtlCol="0">
            <a:spAutoFit/>
          </a:bodyPr>
          <a:lstStyle/>
          <a:p>
            <a:pPr algn="l"/>
            <a:r>
              <a:rPr lang="en-US" sz="1400" b="1" i="1" u="sng" dirty="0">
                <a:solidFill>
                  <a:schemeClr val="bg1"/>
                </a:solidFill>
              </a:rPr>
              <a:t>CODE:</a:t>
            </a:r>
          </a:p>
          <a:p>
            <a:pPr algn="l"/>
            <a:r>
              <a:rPr lang="en-US" sz="1200" i="1" dirty="0">
                <a:solidFill>
                  <a:schemeClr val="bg1"/>
                </a:solidFill>
                <a:latin typeface="Cumberland AMT" panose="02070309020205020404" pitchFamily="49" charset="0"/>
                <a:cs typeface="Cumberland AMT" panose="02070309020205020404" pitchFamily="49" charset="0"/>
              </a:rPr>
              <a:t>beer1&lt;-window(</a:t>
            </a:r>
            <a:r>
              <a:rPr lang="en-US" sz="1200" i="1" dirty="0" err="1">
                <a:solidFill>
                  <a:schemeClr val="bg1"/>
                </a:solidFill>
                <a:latin typeface="Cumberland AMT" panose="02070309020205020404" pitchFamily="49" charset="0"/>
                <a:cs typeface="Cumberland AMT" panose="02070309020205020404" pitchFamily="49" charset="0"/>
              </a:rPr>
              <a:t>ausbeer,start</a:t>
            </a:r>
            <a:r>
              <a:rPr lang="en-US" sz="1200" i="1" dirty="0">
                <a:solidFill>
                  <a:schemeClr val="bg1"/>
                </a:solidFill>
                <a:latin typeface="Cumberland AMT" panose="02070309020205020404" pitchFamily="49" charset="0"/>
                <a:cs typeface="Cumberland AMT" panose="02070309020205020404" pitchFamily="49" charset="0"/>
              </a:rPr>
              <a:t>=1992)</a:t>
            </a:r>
          </a:p>
          <a:p>
            <a:pPr algn="l"/>
            <a:r>
              <a:rPr lang="en-US" sz="1200" i="1" dirty="0">
                <a:solidFill>
                  <a:schemeClr val="bg1"/>
                </a:solidFill>
                <a:latin typeface="Cumberland AMT" panose="02070309020205020404" pitchFamily="49" charset="0"/>
                <a:cs typeface="Cumberland AMT" panose="02070309020205020404" pitchFamily="49" charset="0"/>
              </a:rPr>
              <a:t>plot(beer1)</a:t>
            </a:r>
          </a:p>
          <a:p>
            <a:pPr algn="l"/>
            <a:r>
              <a:rPr lang="en-US" sz="1200" i="1" dirty="0">
                <a:solidFill>
                  <a:schemeClr val="bg1"/>
                </a:solidFill>
                <a:latin typeface="Cumberland AMT" panose="02070309020205020404" pitchFamily="49" charset="0"/>
                <a:cs typeface="Cumberland AMT" panose="02070309020205020404" pitchFamily="49" charset="0"/>
              </a:rPr>
              <a:t>beer2 &lt;- window(</a:t>
            </a:r>
            <a:r>
              <a:rPr lang="en-US" sz="1200" i="1" dirty="0" err="1">
                <a:solidFill>
                  <a:schemeClr val="bg1"/>
                </a:solidFill>
                <a:latin typeface="Cumberland AMT" panose="02070309020205020404" pitchFamily="49" charset="0"/>
                <a:cs typeface="Cumberland AMT" panose="02070309020205020404" pitchFamily="49" charset="0"/>
              </a:rPr>
              <a:t>ausbeer,start</a:t>
            </a:r>
            <a:r>
              <a:rPr lang="en-US" sz="1200" i="1" dirty="0">
                <a:solidFill>
                  <a:schemeClr val="bg1"/>
                </a:solidFill>
                <a:latin typeface="Cumberland AMT" panose="02070309020205020404" pitchFamily="49" charset="0"/>
                <a:cs typeface="Cumberland AMT" panose="02070309020205020404" pitchFamily="49" charset="0"/>
              </a:rPr>
              <a:t>=1992,end=2006-.1)</a:t>
            </a:r>
          </a:p>
          <a:p>
            <a:pPr algn="l"/>
            <a:r>
              <a:rPr lang="en-US" sz="1200" i="1" dirty="0">
                <a:solidFill>
                  <a:schemeClr val="bg1"/>
                </a:solidFill>
                <a:latin typeface="Cumberland AMT" panose="02070309020205020404" pitchFamily="49" charset="0"/>
                <a:cs typeface="Cumberland AMT" panose="02070309020205020404" pitchFamily="49" charset="0"/>
              </a:rPr>
              <a:t>plot(beer2)</a:t>
            </a:r>
          </a:p>
          <a:p>
            <a:pPr algn="l"/>
            <a:r>
              <a:rPr lang="en-US" sz="1200" i="1" dirty="0">
                <a:solidFill>
                  <a:schemeClr val="bg1"/>
                </a:solidFill>
                <a:latin typeface="Cumberland AMT" panose="02070309020205020404" pitchFamily="49" charset="0"/>
                <a:cs typeface="Cumberland AMT" panose="02070309020205020404" pitchFamily="49" charset="0"/>
              </a:rPr>
              <a:t>beerfit3 &lt;- </a:t>
            </a:r>
            <a:r>
              <a:rPr lang="en-US" sz="1200" i="1" dirty="0" err="1">
                <a:solidFill>
                  <a:schemeClr val="bg1"/>
                </a:solidFill>
                <a:latin typeface="Cumberland AMT" panose="02070309020205020404" pitchFamily="49" charset="0"/>
                <a:cs typeface="Cumberland AMT" panose="02070309020205020404" pitchFamily="49" charset="0"/>
              </a:rPr>
              <a:t>snaive</a:t>
            </a:r>
            <a:r>
              <a:rPr lang="en-US" sz="1200" i="1" dirty="0">
                <a:solidFill>
                  <a:schemeClr val="bg1"/>
                </a:solidFill>
                <a:latin typeface="Cumberland AMT" panose="02070309020205020404" pitchFamily="49" charset="0"/>
                <a:cs typeface="Cumberland AMT" panose="02070309020205020404" pitchFamily="49" charset="0"/>
              </a:rPr>
              <a:t>(beer2,h=11)</a:t>
            </a:r>
          </a:p>
          <a:p>
            <a:pPr algn="l"/>
            <a:r>
              <a:rPr lang="en-US" sz="1200" i="1" dirty="0">
                <a:solidFill>
                  <a:schemeClr val="bg1"/>
                </a:solidFill>
                <a:latin typeface="Cumberland AMT" panose="02070309020205020404" pitchFamily="49" charset="0"/>
                <a:cs typeface="Cumberland AMT" panose="02070309020205020404" pitchFamily="49" charset="0"/>
              </a:rPr>
              <a:t>plot(beerfit3, </a:t>
            </a:r>
            <a:r>
              <a:rPr lang="en-US" sz="1200" i="1" dirty="0" err="1">
                <a:solidFill>
                  <a:schemeClr val="bg1"/>
                </a:solidFill>
                <a:latin typeface="Cumberland AMT" panose="02070309020205020404" pitchFamily="49" charset="0"/>
                <a:cs typeface="Cumberland AMT" panose="02070309020205020404" pitchFamily="49" charset="0"/>
              </a:rPr>
              <a:t>plot.conf</a:t>
            </a:r>
            <a:r>
              <a:rPr lang="en-US" sz="1200" i="1" dirty="0">
                <a:solidFill>
                  <a:schemeClr val="bg1"/>
                </a:solidFill>
                <a:latin typeface="Cumberland AMT" panose="02070309020205020404" pitchFamily="49" charset="0"/>
                <a:cs typeface="Cumberland AMT" panose="02070309020205020404" pitchFamily="49" charset="0"/>
              </a:rPr>
              <a:t>=</a:t>
            </a:r>
            <a:r>
              <a:rPr lang="en-US" sz="1200" i="1" dirty="0" err="1">
                <a:solidFill>
                  <a:schemeClr val="bg1"/>
                </a:solidFill>
                <a:latin typeface="Cumberland AMT" panose="02070309020205020404" pitchFamily="49" charset="0"/>
                <a:cs typeface="Cumberland AMT" panose="02070309020205020404" pitchFamily="49" charset="0"/>
              </a:rPr>
              <a:t>FALSE,main</a:t>
            </a:r>
            <a:r>
              <a:rPr lang="en-US" sz="1200" i="1" dirty="0">
                <a:solidFill>
                  <a:schemeClr val="bg1"/>
                </a:solidFill>
                <a:latin typeface="Cumberland AMT" panose="02070309020205020404" pitchFamily="49" charset="0"/>
                <a:cs typeface="Cumberland AMT" panose="02070309020205020404" pitchFamily="49" charset="0"/>
              </a:rPr>
              <a:t>="Forecasts for quarterly beer production")</a:t>
            </a:r>
          </a:p>
          <a:p>
            <a:pPr algn="l"/>
            <a:r>
              <a:rPr lang="en-US" sz="1200" i="1" dirty="0">
                <a:solidFill>
                  <a:schemeClr val="bg1"/>
                </a:solidFill>
                <a:latin typeface="Cumberland AMT" panose="02070309020205020404" pitchFamily="49" charset="0"/>
                <a:cs typeface="Cumberland AMT" panose="02070309020205020404" pitchFamily="49" charset="0"/>
              </a:rPr>
              <a:t>lines(beer1)</a:t>
            </a:r>
          </a:p>
          <a:p>
            <a:pPr algn="l"/>
            <a:r>
              <a:rPr lang="en-US" sz="1200" i="1" dirty="0">
                <a:solidFill>
                  <a:schemeClr val="bg1"/>
                </a:solidFill>
                <a:latin typeface="Cumberland AMT" panose="02070309020205020404" pitchFamily="49" charset="0"/>
                <a:cs typeface="Cumberland AMT" panose="02070309020205020404" pitchFamily="49" charset="0"/>
              </a:rPr>
              <a:t>accuracy(beerfit3, beer1)</a:t>
            </a:r>
            <a:endParaRPr lang="en-US" sz="1200" i="1"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40" y="3407220"/>
            <a:ext cx="4285538" cy="27214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639" y="3724269"/>
            <a:ext cx="3952020" cy="188187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6943154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Over Fitting</a:t>
            </a:r>
          </a:p>
        </p:txBody>
      </p:sp>
      <p:sp>
        <p:nvSpPr>
          <p:cNvPr id="4" name="TextBox 3"/>
          <p:cNvSpPr txBox="1"/>
          <p:nvPr/>
        </p:nvSpPr>
        <p:spPr>
          <a:xfrm>
            <a:off x="512607" y="1685650"/>
            <a:ext cx="8284191" cy="2893100"/>
          </a:xfrm>
          <a:prstGeom prst="rect">
            <a:avLst/>
          </a:prstGeom>
          <a:noFill/>
        </p:spPr>
        <p:txBody>
          <a:bodyPr wrap="square" rtlCol="0">
            <a:spAutoFit/>
          </a:bodyPr>
          <a:lstStyle/>
          <a:p>
            <a:pPr algn="l"/>
            <a:endParaRPr lang="en-US" sz="1400" i="1" dirty="0"/>
          </a:p>
          <a:p>
            <a:pPr marL="285750" indent="-285750" algn="l">
              <a:buFont typeface="Arial" panose="020B0604020202020204" pitchFamily="34" charset="0"/>
              <a:buChar char="•"/>
            </a:pPr>
            <a:r>
              <a:rPr lang="en-US" sz="1400" i="1" dirty="0"/>
              <a:t>A model which fits the data well does not necessarily forecast well. </a:t>
            </a:r>
          </a:p>
          <a:p>
            <a:pPr marL="285750" indent="-285750" algn="l">
              <a:buFont typeface="Arial" panose="020B0604020202020204" pitchFamily="34" charset="0"/>
              <a:buChar char="•"/>
            </a:pPr>
            <a:r>
              <a:rPr lang="en-US" sz="1400" i="1" dirty="0"/>
              <a:t>A perfect fit can always be obtained by using a model with enough parameters.</a:t>
            </a:r>
          </a:p>
          <a:p>
            <a:pPr marL="285750" indent="-285750" algn="l">
              <a:buFont typeface="Arial" panose="020B0604020202020204" pitchFamily="34" charset="0"/>
              <a:buChar char="•"/>
            </a:pPr>
            <a:r>
              <a:rPr lang="en-US" sz="1400" i="1" dirty="0"/>
              <a:t>Over-fitting a model to data is as bad as failing to identify the systematic pattern in the data.</a:t>
            </a:r>
          </a:p>
          <a:p>
            <a:pPr marL="285750" indent="-285750" algn="l">
              <a:buFont typeface="Arial" panose="020B0604020202020204" pitchFamily="34" charset="0"/>
              <a:buChar char="•"/>
            </a:pPr>
            <a:r>
              <a:rPr lang="en-US" sz="1400" i="1" dirty="0"/>
              <a:t>Problems can be overcome by measuring true out-of-sample forecast accuracy. That is, total data divided into “training” set and “test” set.</a:t>
            </a:r>
          </a:p>
          <a:p>
            <a:pPr marL="285750" indent="-285750" algn="l">
              <a:buFont typeface="Arial" panose="020B0604020202020204" pitchFamily="34" charset="0"/>
              <a:buChar char="•"/>
            </a:pPr>
            <a:r>
              <a:rPr lang="en-US" sz="1400" i="1" dirty="0"/>
              <a:t>Training set used to estimate parameters.</a:t>
            </a:r>
          </a:p>
          <a:p>
            <a:pPr marL="285750" indent="-285750" algn="l">
              <a:buFont typeface="Arial" panose="020B0604020202020204" pitchFamily="34" charset="0"/>
              <a:buChar char="•"/>
            </a:pPr>
            <a:r>
              <a:rPr lang="en-US" sz="1400" i="1" dirty="0"/>
              <a:t>Forecasts are made for test set.</a:t>
            </a:r>
          </a:p>
          <a:p>
            <a:pPr marL="285750" indent="-285750" algn="l">
              <a:buFont typeface="Arial" panose="020B0604020202020204" pitchFamily="34" charset="0"/>
              <a:buChar char="•"/>
            </a:pPr>
            <a:r>
              <a:rPr lang="en-US" sz="1400" i="1" dirty="0"/>
              <a:t>Accuracy measures computed for errors in test set only.</a:t>
            </a:r>
          </a:p>
          <a:p>
            <a:pPr marL="285750" indent="-285750" algn="l">
              <a:buFont typeface="Arial" panose="020B0604020202020204" pitchFamily="34" charset="0"/>
              <a:buChar char="•"/>
            </a:pPr>
            <a:r>
              <a:rPr lang="en-US" sz="1400" i="1" dirty="0"/>
              <a:t>For advanced machine learning based predictions, we can introduce the concept of hyper-parameters tuning to deal with the problem of over fitting. We can also try out regularized regression as well.</a:t>
            </a:r>
          </a:p>
          <a:p>
            <a:pPr algn="l"/>
            <a:endParaRPr lang="en-US" sz="1400"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7" y="4643552"/>
            <a:ext cx="4032469" cy="1072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723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2912" y="151149"/>
            <a:ext cx="8523174" cy="1005728"/>
          </a:xfrm>
          <a:prstGeom prst="rect">
            <a:avLst/>
          </a:prstGeom>
        </p:spPr>
        <p:txBody>
          <a:bodyPr anchor="ctr">
            <a:noAutofit/>
          </a:bodyPr>
          <a:lstStyle/>
          <a:p>
            <a:r>
              <a:rPr lang="en-US" sz="2000" b="1" dirty="0"/>
              <a:t>Time Series Analysis – Forecasting Models</a:t>
            </a:r>
          </a:p>
        </p:txBody>
      </p:sp>
      <p:sp>
        <p:nvSpPr>
          <p:cNvPr id="58" name="Rectangle 57"/>
          <p:cNvSpPr/>
          <p:nvPr/>
        </p:nvSpPr>
        <p:spPr bwMode="auto">
          <a:xfrm>
            <a:off x="799080" y="1735202"/>
            <a:ext cx="3341769" cy="598318"/>
          </a:xfrm>
          <a:prstGeom prst="rect">
            <a:avLst/>
          </a:prstGeom>
          <a:noFill/>
          <a:ln>
            <a:noFill/>
          </a:ln>
          <a:effectLst/>
          <a:extLst/>
        </p:spPr>
        <p:txBody>
          <a:bodyPr wrap="square" anchor="ctr"/>
          <a:lstStyle/>
          <a:p>
            <a:pPr algn="ctr"/>
            <a:r>
              <a:rPr lang="en-US" sz="1400" b="1" dirty="0">
                <a:solidFill>
                  <a:srgbClr val="409633"/>
                </a:solidFill>
                <a:ea typeface="ＭＳ Ｐゴシック" charset="0"/>
              </a:rPr>
              <a:t>Decomposition Based</a:t>
            </a:r>
          </a:p>
        </p:txBody>
      </p:sp>
      <p:sp>
        <p:nvSpPr>
          <p:cNvPr id="59" name="Rectangle 58"/>
          <p:cNvSpPr/>
          <p:nvPr/>
        </p:nvSpPr>
        <p:spPr bwMode="auto">
          <a:xfrm>
            <a:off x="5257801" y="1708961"/>
            <a:ext cx="3341769" cy="598318"/>
          </a:xfrm>
          <a:prstGeom prst="rect">
            <a:avLst/>
          </a:prstGeom>
          <a:noFill/>
          <a:ln>
            <a:noFill/>
          </a:ln>
          <a:effectLst/>
          <a:extLst/>
        </p:spPr>
        <p:txBody>
          <a:bodyPr wrap="square" anchor="ctr"/>
          <a:lstStyle/>
          <a:p>
            <a:pPr algn="ctr"/>
            <a:r>
              <a:rPr lang="en-US" sz="1400" b="1" dirty="0">
                <a:solidFill>
                  <a:srgbClr val="409633"/>
                </a:solidFill>
                <a:ea typeface="ＭＳ Ｐゴシック" charset="0"/>
              </a:rPr>
              <a:t>Non – Decomposition Based</a:t>
            </a:r>
          </a:p>
        </p:txBody>
      </p:sp>
      <p:grpSp>
        <p:nvGrpSpPr>
          <p:cNvPr id="9" name="Group 8"/>
          <p:cNvGrpSpPr/>
          <p:nvPr/>
        </p:nvGrpSpPr>
        <p:grpSpPr>
          <a:xfrm>
            <a:off x="5048708" y="3629017"/>
            <a:ext cx="3608895" cy="656147"/>
            <a:chOff x="5124910" y="1669537"/>
            <a:chExt cx="3608895" cy="656147"/>
          </a:xfrm>
        </p:grpSpPr>
        <p:grpSp>
          <p:nvGrpSpPr>
            <p:cNvPr id="52" name="Group 51"/>
            <p:cNvGrpSpPr/>
            <p:nvPr/>
          </p:nvGrpSpPr>
          <p:grpSpPr>
            <a:xfrm>
              <a:off x="5335447" y="1767365"/>
              <a:ext cx="3398358" cy="558319"/>
              <a:chOff x="4995755" y="1219200"/>
              <a:chExt cx="3398358" cy="666104"/>
            </a:xfrm>
          </p:grpSpPr>
          <p:sp>
            <p:nvSpPr>
              <p:cNvPr id="53" name="Rounded Rectangle 52"/>
              <p:cNvSpPr/>
              <p:nvPr/>
            </p:nvSpPr>
            <p:spPr>
              <a:xfrm>
                <a:off x="4995755" y="1219200"/>
                <a:ext cx="3398358" cy="666104"/>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4" name="Rounded Rectangle 8"/>
              <p:cNvSpPr/>
              <p:nvPr/>
            </p:nvSpPr>
            <p:spPr>
              <a:xfrm>
                <a:off x="5015265" y="1238710"/>
                <a:ext cx="3359338" cy="6270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30480" rIns="40640" bIns="30480" numCol="1" spcCol="1270" anchor="ctr" anchorCtr="0">
                <a:noAutofit/>
              </a:bodyPr>
              <a:lstStyle/>
              <a:p>
                <a:pPr lvl="0" algn="ctr" defTabSz="711200" rtl="0">
                  <a:lnSpc>
                    <a:spcPct val="90000"/>
                  </a:lnSpc>
                  <a:spcBef>
                    <a:spcPct val="0"/>
                  </a:spcBef>
                  <a:spcAft>
                    <a:spcPct val="35000"/>
                  </a:spcAft>
                </a:pPr>
                <a:r>
                  <a:rPr lang="en-US" sz="1400" kern="1200" dirty="0">
                    <a:solidFill>
                      <a:schemeClr val="tx1"/>
                    </a:solidFill>
                    <a:latin typeface="Arial" panose="020B0604020202020204" pitchFamily="34" charset="0"/>
                    <a:cs typeface="Arial" panose="020B0604020202020204" pitchFamily="34" charset="0"/>
                  </a:rPr>
                  <a:t>Moving Average (Case Study)</a:t>
                </a:r>
              </a:p>
            </p:txBody>
          </p:sp>
        </p:grpSp>
        <p:sp>
          <p:nvSpPr>
            <p:cNvPr id="60" name="Oval 59"/>
            <p:cNvSpPr/>
            <p:nvPr/>
          </p:nvSpPr>
          <p:spPr bwMode="auto">
            <a:xfrm>
              <a:off x="5124910" y="1669537"/>
              <a:ext cx="457200" cy="522923"/>
            </a:xfrm>
            <a:prstGeom prst="ellipse">
              <a:avLst/>
            </a:prstGeom>
            <a:solidFill>
              <a:schemeClr val="bg1">
                <a:lumMod val="95000"/>
              </a:schemeClr>
            </a:solidFill>
            <a:ln w="28575">
              <a:solidFill>
                <a:srgbClr val="72AFB6"/>
              </a:solidFill>
            </a:ln>
            <a:effectLst/>
            <a:extLst/>
          </p:spPr>
          <p:txBody>
            <a:bodyPr vert="horz" wrap="square" lIns="109728" tIns="109728" rIns="109728" bIns="109728"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charset="0"/>
                </a:rPr>
                <a:t>3</a:t>
              </a:r>
            </a:p>
          </p:txBody>
        </p:sp>
      </p:grpSp>
      <p:cxnSp>
        <p:nvCxnSpPr>
          <p:cNvPr id="61" name="Straight Connector 60"/>
          <p:cNvCxnSpPr/>
          <p:nvPr/>
        </p:nvCxnSpPr>
        <p:spPr bwMode="auto">
          <a:xfrm>
            <a:off x="547620" y="2213774"/>
            <a:ext cx="3719581" cy="0"/>
          </a:xfrm>
          <a:prstGeom prst="line">
            <a:avLst/>
          </a:prstGeom>
          <a:solidFill>
            <a:schemeClr val="hlink"/>
          </a:solidFill>
          <a:ln w="1905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a:off x="5029201" y="2175329"/>
            <a:ext cx="3719581" cy="0"/>
          </a:xfrm>
          <a:prstGeom prst="line">
            <a:avLst/>
          </a:prstGeom>
          <a:solidFill>
            <a:schemeClr val="hlink"/>
          </a:solidFill>
          <a:ln w="1905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 name="Group 9"/>
          <p:cNvGrpSpPr/>
          <p:nvPr/>
        </p:nvGrpSpPr>
        <p:grpSpPr>
          <a:xfrm>
            <a:off x="5040547" y="5086242"/>
            <a:ext cx="3623871" cy="603844"/>
            <a:chOff x="5124910" y="2429197"/>
            <a:chExt cx="3623871" cy="603844"/>
          </a:xfrm>
        </p:grpSpPr>
        <p:grpSp>
          <p:nvGrpSpPr>
            <p:cNvPr id="55" name="Group 54"/>
            <p:cNvGrpSpPr/>
            <p:nvPr/>
          </p:nvGrpSpPr>
          <p:grpSpPr>
            <a:xfrm>
              <a:off x="5350423" y="2504889"/>
              <a:ext cx="3398358" cy="528152"/>
              <a:chOff x="5013324" y="2057403"/>
              <a:chExt cx="3398358" cy="666104"/>
            </a:xfrm>
          </p:grpSpPr>
          <p:sp>
            <p:nvSpPr>
              <p:cNvPr id="56" name="Rounded Rectangle 55"/>
              <p:cNvSpPr/>
              <p:nvPr/>
            </p:nvSpPr>
            <p:spPr>
              <a:xfrm>
                <a:off x="5013324" y="2057403"/>
                <a:ext cx="3398358" cy="666104"/>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7" name="Rounded Rectangle 12"/>
              <p:cNvSpPr/>
              <p:nvPr/>
            </p:nvSpPr>
            <p:spPr>
              <a:xfrm>
                <a:off x="5032834" y="2076913"/>
                <a:ext cx="3359338" cy="6270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30480" rIns="40640" bIns="30480" numCol="1" spcCol="1270" anchor="ctr" anchorCtr="0">
                <a:noAutofit/>
              </a:bodyPr>
              <a:lstStyle/>
              <a:p>
                <a:pPr lvl="0" algn="ctr" defTabSz="711200">
                  <a:lnSpc>
                    <a:spcPct val="90000"/>
                  </a:lnSpc>
                  <a:spcAft>
                    <a:spcPct val="35000"/>
                  </a:spcAft>
                </a:pPr>
                <a:r>
                  <a:rPr lang="en-US" sz="1400" dirty="0">
                    <a:solidFill>
                      <a:schemeClr val="tx1"/>
                    </a:solidFill>
                    <a:latin typeface="Arial" panose="020B0604020202020204" pitchFamily="34" charset="0"/>
                    <a:cs typeface="Arial" panose="020B0604020202020204" pitchFamily="34" charset="0"/>
                  </a:rPr>
                  <a:t>ARIMA/ Seasonal ARIMA </a:t>
                </a:r>
              </a:p>
              <a:p>
                <a:pPr lvl="0" algn="ctr" defTabSz="711200">
                  <a:lnSpc>
                    <a:spcPct val="90000"/>
                  </a:lnSpc>
                  <a:spcAft>
                    <a:spcPct val="35000"/>
                  </a:spcAft>
                </a:pPr>
                <a:r>
                  <a:rPr lang="en-US" sz="1400" dirty="0">
                    <a:solidFill>
                      <a:schemeClr val="tx1"/>
                    </a:solidFill>
                    <a:latin typeface="Arial" panose="020B0604020202020204" pitchFamily="34" charset="0"/>
                    <a:cs typeface="Arial" panose="020B0604020202020204" pitchFamily="34" charset="0"/>
                  </a:rPr>
                  <a:t>(Case Study)</a:t>
                </a:r>
              </a:p>
            </p:txBody>
          </p:sp>
        </p:grpSp>
        <p:sp>
          <p:nvSpPr>
            <p:cNvPr id="73" name="Oval 72"/>
            <p:cNvSpPr/>
            <p:nvPr/>
          </p:nvSpPr>
          <p:spPr bwMode="auto">
            <a:xfrm>
              <a:off x="5124910" y="2429197"/>
              <a:ext cx="457200" cy="522923"/>
            </a:xfrm>
            <a:prstGeom prst="ellipse">
              <a:avLst/>
            </a:prstGeom>
            <a:solidFill>
              <a:schemeClr val="bg1">
                <a:lumMod val="95000"/>
              </a:schemeClr>
            </a:solidFill>
            <a:ln w="28575">
              <a:solidFill>
                <a:srgbClr val="72AFB6"/>
              </a:solidFill>
            </a:ln>
            <a:effectLst/>
            <a:extLst/>
          </p:spPr>
          <p:txBody>
            <a:bodyPr vert="horz" wrap="square" lIns="109728" tIns="109728" rIns="109728" bIns="109728"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charset="0"/>
                </a:rPr>
                <a:t>5</a:t>
              </a:r>
            </a:p>
          </p:txBody>
        </p:sp>
      </p:grpSp>
      <p:grpSp>
        <p:nvGrpSpPr>
          <p:cNvPr id="3" name="Group 2"/>
          <p:cNvGrpSpPr/>
          <p:nvPr/>
        </p:nvGrpSpPr>
        <p:grpSpPr>
          <a:xfrm>
            <a:off x="533400" y="2255537"/>
            <a:ext cx="3708642" cy="894858"/>
            <a:chOff x="533400" y="1645921"/>
            <a:chExt cx="3708642" cy="894858"/>
          </a:xfrm>
        </p:grpSpPr>
        <p:grpSp>
          <p:nvGrpSpPr>
            <p:cNvPr id="63" name="Group 62"/>
            <p:cNvGrpSpPr/>
            <p:nvPr/>
          </p:nvGrpSpPr>
          <p:grpSpPr>
            <a:xfrm>
              <a:off x="843684" y="1821325"/>
              <a:ext cx="3398358" cy="719454"/>
              <a:chOff x="5013324" y="2057403"/>
              <a:chExt cx="3398358" cy="1040282"/>
            </a:xfrm>
          </p:grpSpPr>
          <p:sp>
            <p:nvSpPr>
              <p:cNvPr id="64" name="Rounded Rectangle 63"/>
              <p:cNvSpPr/>
              <p:nvPr/>
            </p:nvSpPr>
            <p:spPr>
              <a:xfrm>
                <a:off x="5013324" y="2057403"/>
                <a:ext cx="3398358" cy="746566"/>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defTabSz="711200">
                  <a:spcAft>
                    <a:spcPts val="0"/>
                  </a:spcAft>
                  <a:buClr>
                    <a:schemeClr val="accent1">
                      <a:lumMod val="75000"/>
                    </a:schemeClr>
                  </a:buClr>
                </a:pPr>
                <a:r>
                  <a:rPr lang="en-US" sz="1400" dirty="0">
                    <a:solidFill>
                      <a:schemeClr val="tx1"/>
                    </a:solidFill>
                    <a:latin typeface="Arial" panose="020B0604020202020204" pitchFamily="34" charset="0"/>
                    <a:cs typeface="Arial" panose="020B0604020202020204" pitchFamily="34" charset="0"/>
                  </a:rPr>
                  <a:t>STL (Case Study) </a:t>
                </a:r>
              </a:p>
            </p:txBody>
          </p:sp>
          <p:sp>
            <p:nvSpPr>
              <p:cNvPr id="65" name="Rounded Rectangle 12"/>
              <p:cNvSpPr/>
              <p:nvPr/>
            </p:nvSpPr>
            <p:spPr>
              <a:xfrm>
                <a:off x="5032834" y="2076912"/>
                <a:ext cx="3359338" cy="102077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30480" rIns="40640" bIns="30480" numCol="1" spcCol="1270" anchor="ctr" anchorCtr="0">
                <a:noAutofit/>
              </a:bodyPr>
              <a:lstStyle/>
              <a:p>
                <a:pPr lvl="0" algn="ctr" defTabSz="711200" rtl="0">
                  <a:spcBef>
                    <a:spcPct val="0"/>
                  </a:spcBef>
                  <a:spcAft>
                    <a:spcPts val="0"/>
                  </a:spcAft>
                </a:pPr>
                <a:endParaRPr lang="en-US" sz="1400" kern="1200" dirty="0">
                  <a:solidFill>
                    <a:schemeClr val="tx1"/>
                  </a:solidFill>
                </a:endParaRPr>
              </a:p>
            </p:txBody>
          </p:sp>
        </p:grpSp>
        <p:sp>
          <p:nvSpPr>
            <p:cNvPr id="74" name="Oval 73"/>
            <p:cNvSpPr/>
            <p:nvPr/>
          </p:nvSpPr>
          <p:spPr bwMode="auto">
            <a:xfrm>
              <a:off x="533400" y="1645921"/>
              <a:ext cx="457200" cy="522923"/>
            </a:xfrm>
            <a:prstGeom prst="ellipse">
              <a:avLst/>
            </a:prstGeom>
            <a:solidFill>
              <a:schemeClr val="bg1">
                <a:lumMod val="95000"/>
              </a:schemeClr>
            </a:solidFill>
            <a:ln w="28575">
              <a:solidFill>
                <a:srgbClr val="72AFB6"/>
              </a:solidFill>
            </a:ln>
            <a:effectLst/>
            <a:extLst/>
          </p:spPr>
          <p:txBody>
            <a:bodyPr vert="horz" wrap="square" lIns="109728" tIns="109728" rIns="109728" bIns="109728"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charset="0"/>
                </a:rPr>
                <a:t>1</a:t>
              </a:r>
            </a:p>
          </p:txBody>
        </p:sp>
      </p:grpSp>
      <p:grpSp>
        <p:nvGrpSpPr>
          <p:cNvPr id="13" name="Group 12"/>
          <p:cNvGrpSpPr/>
          <p:nvPr/>
        </p:nvGrpSpPr>
        <p:grpSpPr>
          <a:xfrm>
            <a:off x="4985297" y="2219568"/>
            <a:ext cx="3626958" cy="625594"/>
            <a:chOff x="5124910" y="4573505"/>
            <a:chExt cx="3626958" cy="625594"/>
          </a:xfrm>
        </p:grpSpPr>
        <p:grpSp>
          <p:nvGrpSpPr>
            <p:cNvPr id="75" name="Group 74"/>
            <p:cNvGrpSpPr/>
            <p:nvPr/>
          </p:nvGrpSpPr>
          <p:grpSpPr>
            <a:xfrm>
              <a:off x="5353510" y="4656427"/>
              <a:ext cx="3398358" cy="542672"/>
              <a:chOff x="4995755" y="1219200"/>
              <a:chExt cx="3398358" cy="666104"/>
            </a:xfrm>
          </p:grpSpPr>
          <p:sp>
            <p:nvSpPr>
              <p:cNvPr id="76" name="Rounded Rectangle 75"/>
              <p:cNvSpPr/>
              <p:nvPr/>
            </p:nvSpPr>
            <p:spPr>
              <a:xfrm>
                <a:off x="4995755" y="1219200"/>
                <a:ext cx="3398358" cy="666104"/>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7" name="Rounded Rectangle 8"/>
              <p:cNvSpPr/>
              <p:nvPr/>
            </p:nvSpPr>
            <p:spPr>
              <a:xfrm>
                <a:off x="5015265" y="1238710"/>
                <a:ext cx="3359338" cy="6270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30480" rIns="40640" bIns="30480" numCol="1" spcCol="1270" anchor="ctr" anchorCtr="0">
                <a:noAutofit/>
              </a:bodyPr>
              <a:lstStyle/>
              <a:p>
                <a:pPr lvl="0" algn="ctr" defTabSz="711200" rtl="0">
                  <a:lnSpc>
                    <a:spcPct val="90000"/>
                  </a:lnSpc>
                  <a:spcBef>
                    <a:spcPct val="0"/>
                  </a:spcBef>
                  <a:spcAft>
                    <a:spcPct val="35000"/>
                  </a:spcAft>
                </a:pPr>
                <a:r>
                  <a:rPr lang="en-US" sz="1400" kern="1200" dirty="0">
                    <a:solidFill>
                      <a:schemeClr val="tx1"/>
                    </a:solidFill>
                    <a:latin typeface="Arial" panose="020B0604020202020204" pitchFamily="34" charset="0"/>
                    <a:cs typeface="Arial" panose="020B0604020202020204" pitchFamily="34" charset="0"/>
                  </a:rPr>
                  <a:t>Indexing</a:t>
                </a:r>
              </a:p>
            </p:txBody>
          </p:sp>
        </p:grpSp>
        <p:sp>
          <p:nvSpPr>
            <p:cNvPr id="78" name="Oval 77"/>
            <p:cNvSpPr/>
            <p:nvPr/>
          </p:nvSpPr>
          <p:spPr bwMode="auto">
            <a:xfrm>
              <a:off x="5124910" y="4573505"/>
              <a:ext cx="457200" cy="522923"/>
            </a:xfrm>
            <a:prstGeom prst="ellipse">
              <a:avLst/>
            </a:prstGeom>
            <a:solidFill>
              <a:schemeClr val="bg1">
                <a:lumMod val="95000"/>
              </a:schemeClr>
            </a:solidFill>
            <a:ln w="28575">
              <a:solidFill>
                <a:srgbClr val="72AFB6"/>
              </a:solidFill>
            </a:ln>
            <a:effectLst/>
            <a:extLst/>
          </p:spPr>
          <p:txBody>
            <a:bodyPr vert="horz" wrap="square" lIns="109728" tIns="109728" rIns="109728" bIns="109728"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charset="0"/>
                </a:rPr>
                <a:t>1</a:t>
              </a:r>
            </a:p>
          </p:txBody>
        </p:sp>
      </p:grpSp>
      <p:grpSp>
        <p:nvGrpSpPr>
          <p:cNvPr id="11" name="Group 10"/>
          <p:cNvGrpSpPr/>
          <p:nvPr/>
        </p:nvGrpSpPr>
        <p:grpSpPr>
          <a:xfrm>
            <a:off x="5007271" y="2951837"/>
            <a:ext cx="3623871" cy="615927"/>
            <a:chOff x="5124910" y="3131384"/>
            <a:chExt cx="3623871" cy="615927"/>
          </a:xfrm>
        </p:grpSpPr>
        <p:grpSp>
          <p:nvGrpSpPr>
            <p:cNvPr id="70" name="Group 69"/>
            <p:cNvGrpSpPr/>
            <p:nvPr/>
          </p:nvGrpSpPr>
          <p:grpSpPr>
            <a:xfrm>
              <a:off x="5350423" y="3202309"/>
              <a:ext cx="3398358" cy="545002"/>
              <a:chOff x="5013324" y="2015917"/>
              <a:chExt cx="3398358" cy="638639"/>
            </a:xfrm>
          </p:grpSpPr>
          <p:sp>
            <p:nvSpPr>
              <p:cNvPr id="71" name="Rounded Rectangle 70"/>
              <p:cNvSpPr/>
              <p:nvPr/>
            </p:nvSpPr>
            <p:spPr>
              <a:xfrm>
                <a:off x="5013324" y="2057404"/>
                <a:ext cx="3398358" cy="597152"/>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2" name="Rounded Rectangle 12"/>
              <p:cNvSpPr/>
              <p:nvPr/>
            </p:nvSpPr>
            <p:spPr>
              <a:xfrm>
                <a:off x="5032834" y="2015917"/>
                <a:ext cx="3359338" cy="62708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30480" rIns="40640" bIns="30480" numCol="1" spcCol="1270" anchor="ctr" anchorCtr="0">
                <a:noAutofit/>
              </a:bodyPr>
              <a:lstStyle/>
              <a:p>
                <a:pPr lvl="0" algn="ctr" defTabSz="711200">
                  <a:spcAft>
                    <a:spcPts val="0"/>
                  </a:spcAft>
                </a:pPr>
                <a:r>
                  <a:rPr lang="en-US" sz="1400" dirty="0">
                    <a:solidFill>
                      <a:schemeClr val="tx1"/>
                    </a:solidFill>
                    <a:latin typeface="Arial" panose="020B0604020202020204" pitchFamily="34" charset="0"/>
                    <a:cs typeface="Arial" panose="020B0604020202020204" pitchFamily="34" charset="0"/>
                  </a:rPr>
                  <a:t>Naive/ Drift (Case Study)</a:t>
                </a:r>
              </a:p>
            </p:txBody>
          </p:sp>
        </p:grpSp>
        <p:sp>
          <p:nvSpPr>
            <p:cNvPr id="79" name="Oval 78"/>
            <p:cNvSpPr/>
            <p:nvPr/>
          </p:nvSpPr>
          <p:spPr bwMode="auto">
            <a:xfrm>
              <a:off x="5124910" y="3131384"/>
              <a:ext cx="457200" cy="522923"/>
            </a:xfrm>
            <a:prstGeom prst="ellipse">
              <a:avLst/>
            </a:prstGeom>
            <a:solidFill>
              <a:schemeClr val="bg1">
                <a:lumMod val="95000"/>
              </a:schemeClr>
            </a:solidFill>
            <a:ln w="28575">
              <a:solidFill>
                <a:srgbClr val="72AFB6"/>
              </a:solidFill>
            </a:ln>
            <a:effectLst/>
            <a:extLst/>
          </p:spPr>
          <p:txBody>
            <a:bodyPr vert="horz" wrap="square" lIns="109728" tIns="109728" rIns="109728" bIns="109728"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b="1" dirty="0"/>
                <a:t>2</a:t>
              </a:r>
              <a:endParaRPr kumimoji="0" lang="en-US" sz="1600" b="1" i="0" u="none" strike="noStrike" cap="none" normalizeH="0" baseline="0" dirty="0">
                <a:ln>
                  <a:noFill/>
                </a:ln>
                <a:effectLst/>
                <a:latin typeface="Arial" charset="0"/>
              </a:endParaRPr>
            </a:p>
          </p:txBody>
        </p:sp>
      </p:grpSp>
      <p:grpSp>
        <p:nvGrpSpPr>
          <p:cNvPr id="4" name="Group 3"/>
          <p:cNvGrpSpPr/>
          <p:nvPr/>
        </p:nvGrpSpPr>
        <p:grpSpPr>
          <a:xfrm>
            <a:off x="553089" y="3677419"/>
            <a:ext cx="3708642" cy="851314"/>
            <a:chOff x="533400" y="2345393"/>
            <a:chExt cx="3708642" cy="851314"/>
          </a:xfrm>
        </p:grpSpPr>
        <p:grpSp>
          <p:nvGrpSpPr>
            <p:cNvPr id="35" name="Group 34"/>
            <p:cNvGrpSpPr/>
            <p:nvPr/>
          </p:nvGrpSpPr>
          <p:grpSpPr>
            <a:xfrm>
              <a:off x="843684" y="2477253"/>
              <a:ext cx="3398358" cy="719454"/>
              <a:chOff x="5013324" y="2057403"/>
              <a:chExt cx="3398358" cy="1040282"/>
            </a:xfrm>
          </p:grpSpPr>
          <p:sp>
            <p:nvSpPr>
              <p:cNvPr id="36" name="Rounded Rectangle 35"/>
              <p:cNvSpPr/>
              <p:nvPr/>
            </p:nvSpPr>
            <p:spPr>
              <a:xfrm>
                <a:off x="5013324" y="2057403"/>
                <a:ext cx="3398358" cy="746566"/>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defTabSz="711200">
                  <a:spcAft>
                    <a:spcPts val="0"/>
                  </a:spcAft>
                  <a:buClr>
                    <a:schemeClr val="accent1">
                      <a:lumMod val="75000"/>
                    </a:schemeClr>
                  </a:buClr>
                </a:pPr>
                <a:r>
                  <a:rPr lang="en-US" sz="1400" dirty="0">
                    <a:solidFill>
                      <a:schemeClr val="tx1"/>
                    </a:solidFill>
                    <a:latin typeface="Arial" panose="020B0604020202020204" pitchFamily="34" charset="0"/>
                    <a:cs typeface="Arial" panose="020B0604020202020204" pitchFamily="34" charset="0"/>
                  </a:rPr>
                  <a:t>TBATS (Case Study)</a:t>
                </a:r>
              </a:p>
            </p:txBody>
          </p:sp>
          <p:sp>
            <p:nvSpPr>
              <p:cNvPr id="37" name="Rounded Rectangle 12"/>
              <p:cNvSpPr/>
              <p:nvPr/>
            </p:nvSpPr>
            <p:spPr>
              <a:xfrm>
                <a:off x="5032834" y="2076912"/>
                <a:ext cx="3359338" cy="102077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30480" rIns="40640" bIns="30480" numCol="1" spcCol="1270" anchor="ctr" anchorCtr="0">
                <a:noAutofit/>
              </a:bodyPr>
              <a:lstStyle/>
              <a:p>
                <a:pPr lvl="0" algn="ctr" defTabSz="711200" rtl="0">
                  <a:spcBef>
                    <a:spcPct val="0"/>
                  </a:spcBef>
                  <a:spcAft>
                    <a:spcPts val="0"/>
                  </a:spcAft>
                </a:pPr>
                <a:endParaRPr lang="en-US" sz="1200" kern="1200" dirty="0">
                  <a:solidFill>
                    <a:schemeClr val="tx1"/>
                  </a:solidFill>
                </a:endParaRPr>
              </a:p>
            </p:txBody>
          </p:sp>
        </p:grpSp>
        <p:sp>
          <p:nvSpPr>
            <p:cNvPr id="38" name="Oval 37"/>
            <p:cNvSpPr/>
            <p:nvPr/>
          </p:nvSpPr>
          <p:spPr bwMode="auto">
            <a:xfrm>
              <a:off x="533400" y="2345393"/>
              <a:ext cx="457200" cy="522923"/>
            </a:xfrm>
            <a:prstGeom prst="ellipse">
              <a:avLst/>
            </a:prstGeom>
            <a:solidFill>
              <a:schemeClr val="bg1">
                <a:lumMod val="95000"/>
              </a:schemeClr>
            </a:solidFill>
            <a:ln w="28575">
              <a:solidFill>
                <a:srgbClr val="72AFB6"/>
              </a:solidFill>
            </a:ln>
            <a:effectLst/>
            <a:extLst/>
          </p:spPr>
          <p:txBody>
            <a:bodyPr vert="horz" wrap="square" lIns="109728" tIns="109728" rIns="109728" bIns="109728" numCol="1" rtlCol="0" anchor="ctr"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US" sz="1600" b="1" dirty="0"/>
                <a:t>3</a:t>
              </a:r>
              <a:endParaRPr kumimoji="0" lang="en-US" sz="1600" b="1" i="0" u="none" strike="noStrike" cap="none" normalizeH="0" baseline="0" dirty="0">
                <a:ln>
                  <a:noFill/>
                </a:ln>
                <a:effectLst/>
                <a:latin typeface="Arial" charset="0"/>
              </a:endParaRPr>
            </a:p>
          </p:txBody>
        </p:sp>
      </p:grpSp>
      <p:grpSp>
        <p:nvGrpSpPr>
          <p:cNvPr id="5" name="Group 4"/>
          <p:cNvGrpSpPr/>
          <p:nvPr/>
        </p:nvGrpSpPr>
        <p:grpSpPr>
          <a:xfrm>
            <a:off x="574558" y="2978976"/>
            <a:ext cx="3623871" cy="605041"/>
            <a:chOff x="574558" y="3131380"/>
            <a:chExt cx="3623871" cy="605041"/>
          </a:xfrm>
        </p:grpSpPr>
        <p:grpSp>
          <p:nvGrpSpPr>
            <p:cNvPr id="39" name="Group 38"/>
            <p:cNvGrpSpPr/>
            <p:nvPr/>
          </p:nvGrpSpPr>
          <p:grpSpPr>
            <a:xfrm>
              <a:off x="800071" y="3191419"/>
              <a:ext cx="3398358" cy="545002"/>
              <a:chOff x="5013324" y="2015917"/>
              <a:chExt cx="3398358" cy="638639"/>
            </a:xfrm>
          </p:grpSpPr>
          <p:sp>
            <p:nvSpPr>
              <p:cNvPr id="40" name="Rounded Rectangle 39"/>
              <p:cNvSpPr/>
              <p:nvPr/>
            </p:nvSpPr>
            <p:spPr>
              <a:xfrm>
                <a:off x="5013324" y="2057404"/>
                <a:ext cx="3398358" cy="597152"/>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1" name="Rounded Rectangle 12"/>
              <p:cNvSpPr/>
              <p:nvPr/>
            </p:nvSpPr>
            <p:spPr>
              <a:xfrm>
                <a:off x="5032834" y="2015917"/>
                <a:ext cx="3359338" cy="62708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30480" rIns="40640" bIns="30480" numCol="1" spcCol="1270" anchor="ctr" anchorCtr="0">
                <a:noAutofit/>
              </a:bodyPr>
              <a:lstStyle/>
              <a:p>
                <a:pPr lvl="0" algn="ctr" defTabSz="711200">
                  <a:spcAft>
                    <a:spcPts val="0"/>
                  </a:spcAft>
                </a:pPr>
                <a:r>
                  <a:rPr lang="en-US" sz="1400" dirty="0">
                    <a:solidFill>
                      <a:schemeClr val="tx1"/>
                    </a:solidFill>
                    <a:latin typeface="Arial" panose="020B0604020202020204" pitchFamily="34" charset="0"/>
                    <a:cs typeface="Arial" panose="020B0604020202020204" pitchFamily="34" charset="0"/>
                  </a:rPr>
                  <a:t>THETA Model (Case Study)</a:t>
                </a:r>
              </a:p>
            </p:txBody>
          </p:sp>
        </p:grpSp>
        <p:sp>
          <p:nvSpPr>
            <p:cNvPr id="42" name="Oval 41"/>
            <p:cNvSpPr/>
            <p:nvPr/>
          </p:nvSpPr>
          <p:spPr bwMode="auto">
            <a:xfrm>
              <a:off x="574558" y="3131380"/>
              <a:ext cx="457200" cy="522923"/>
            </a:xfrm>
            <a:prstGeom prst="ellipse">
              <a:avLst/>
            </a:prstGeom>
            <a:solidFill>
              <a:schemeClr val="bg1">
                <a:lumMod val="95000"/>
              </a:schemeClr>
            </a:solidFill>
            <a:ln w="28575">
              <a:solidFill>
                <a:srgbClr val="72AFB6"/>
              </a:solidFill>
            </a:ln>
            <a:effectLst/>
            <a:extLst/>
          </p:spPr>
          <p:txBody>
            <a:bodyPr vert="horz" wrap="square" lIns="109728" tIns="109728" rIns="109728" bIns="109728"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b="1" dirty="0"/>
                <a:t>2</a:t>
              </a:r>
              <a:endParaRPr kumimoji="0" lang="en-US" sz="1600" b="1" i="0" u="none" strike="noStrike" cap="none" normalizeH="0" baseline="0" dirty="0">
                <a:ln>
                  <a:noFill/>
                </a:ln>
                <a:effectLst/>
                <a:latin typeface="Arial" charset="0"/>
              </a:endParaRPr>
            </a:p>
          </p:txBody>
        </p:sp>
      </p:grpSp>
      <p:sp>
        <p:nvSpPr>
          <p:cNvPr id="15" name="TextBox 14"/>
          <p:cNvSpPr txBox="1"/>
          <p:nvPr/>
        </p:nvSpPr>
        <p:spPr>
          <a:xfrm>
            <a:off x="533400" y="1295399"/>
            <a:ext cx="8180895" cy="523220"/>
          </a:xfrm>
          <a:prstGeom prst="rect">
            <a:avLst/>
          </a:prstGeom>
          <a:noFill/>
        </p:spPr>
        <p:txBody>
          <a:bodyPr wrap="square" rtlCol="0">
            <a:spAutoFit/>
          </a:bodyPr>
          <a:lstStyle/>
          <a:p>
            <a:pPr algn="l"/>
            <a:r>
              <a:rPr lang="en-US" sz="1400" dirty="0"/>
              <a:t>Time Series Modelling can also be classified as Decomposition based method and Non – Decomposition based method</a:t>
            </a:r>
          </a:p>
        </p:txBody>
      </p:sp>
      <p:grpSp>
        <p:nvGrpSpPr>
          <p:cNvPr id="87" name="Group 86"/>
          <p:cNvGrpSpPr/>
          <p:nvPr/>
        </p:nvGrpSpPr>
        <p:grpSpPr>
          <a:xfrm>
            <a:off x="5048704" y="4380147"/>
            <a:ext cx="3608895" cy="656147"/>
            <a:chOff x="5124910" y="1669537"/>
            <a:chExt cx="3608895" cy="656147"/>
          </a:xfrm>
        </p:grpSpPr>
        <p:grpSp>
          <p:nvGrpSpPr>
            <p:cNvPr id="88" name="Group 87"/>
            <p:cNvGrpSpPr/>
            <p:nvPr/>
          </p:nvGrpSpPr>
          <p:grpSpPr>
            <a:xfrm>
              <a:off x="5335447" y="1767365"/>
              <a:ext cx="3398358" cy="558319"/>
              <a:chOff x="4995755" y="1219200"/>
              <a:chExt cx="3398358" cy="666104"/>
            </a:xfrm>
          </p:grpSpPr>
          <p:sp>
            <p:nvSpPr>
              <p:cNvPr id="90" name="Rounded Rectangle 89"/>
              <p:cNvSpPr/>
              <p:nvPr/>
            </p:nvSpPr>
            <p:spPr>
              <a:xfrm>
                <a:off x="4995755" y="1219200"/>
                <a:ext cx="3398358" cy="666104"/>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1" name="Rounded Rectangle 8"/>
              <p:cNvSpPr/>
              <p:nvPr/>
            </p:nvSpPr>
            <p:spPr>
              <a:xfrm>
                <a:off x="5015265" y="1238710"/>
                <a:ext cx="3359338" cy="6270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640" tIns="30480" rIns="40640" bIns="30480" numCol="1" spcCol="1270" anchor="ctr" anchorCtr="0">
                <a:noAutofit/>
              </a:bodyPr>
              <a:lstStyle/>
              <a:p>
                <a:pPr lvl="0" algn="ctr" defTabSz="711200" rtl="0">
                  <a:lnSpc>
                    <a:spcPct val="90000"/>
                  </a:lnSpc>
                  <a:spcBef>
                    <a:spcPct val="0"/>
                  </a:spcBef>
                  <a:spcAft>
                    <a:spcPct val="35000"/>
                  </a:spcAft>
                </a:pPr>
                <a:r>
                  <a:rPr lang="en-US" sz="1400" kern="1200" dirty="0">
                    <a:solidFill>
                      <a:schemeClr val="tx1"/>
                    </a:solidFill>
                    <a:latin typeface="Arial" panose="020B0604020202020204" pitchFamily="34" charset="0"/>
                    <a:cs typeface="Arial" panose="020B0604020202020204" pitchFamily="34" charset="0"/>
                  </a:rPr>
                  <a:t>Exponential Smoothing Models </a:t>
                </a:r>
              </a:p>
              <a:p>
                <a:pPr lvl="0" algn="ctr" defTabSz="711200" rtl="0">
                  <a:lnSpc>
                    <a:spcPct val="90000"/>
                  </a:lnSpc>
                  <a:spcBef>
                    <a:spcPct val="0"/>
                  </a:spcBef>
                  <a:spcAft>
                    <a:spcPct val="35000"/>
                  </a:spcAft>
                </a:pPr>
                <a:r>
                  <a:rPr lang="en-US" sz="1400" kern="1200" dirty="0">
                    <a:solidFill>
                      <a:schemeClr val="tx1"/>
                    </a:solidFill>
                    <a:latin typeface="Arial" panose="020B0604020202020204" pitchFamily="34" charset="0"/>
                    <a:cs typeface="Arial" panose="020B0604020202020204" pitchFamily="34" charset="0"/>
                  </a:rPr>
                  <a:t>(Case Study)</a:t>
                </a:r>
              </a:p>
            </p:txBody>
          </p:sp>
        </p:grpSp>
        <p:sp>
          <p:nvSpPr>
            <p:cNvPr id="89" name="Oval 88"/>
            <p:cNvSpPr/>
            <p:nvPr/>
          </p:nvSpPr>
          <p:spPr bwMode="auto">
            <a:xfrm>
              <a:off x="5124910" y="1669537"/>
              <a:ext cx="457200" cy="522923"/>
            </a:xfrm>
            <a:prstGeom prst="ellipse">
              <a:avLst/>
            </a:prstGeom>
            <a:solidFill>
              <a:schemeClr val="bg1">
                <a:lumMod val="95000"/>
              </a:schemeClr>
            </a:solidFill>
            <a:ln w="28575">
              <a:solidFill>
                <a:srgbClr val="72AFB6"/>
              </a:solidFill>
            </a:ln>
            <a:effectLst/>
            <a:extLst/>
          </p:spPr>
          <p:txBody>
            <a:bodyPr vert="horz" wrap="square" lIns="109728" tIns="109728" rIns="109728" bIns="109728"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charset="0"/>
                </a:rPr>
                <a:t>4</a:t>
              </a:r>
            </a:p>
          </p:txBody>
        </p:sp>
      </p:grpSp>
    </p:spTree>
    <p:extLst>
      <p:ext uri="{BB962C8B-B14F-4D97-AF65-F5344CB8AC3E}">
        <p14:creationId xmlns:p14="http://schemas.microsoft.com/office/powerpoint/2010/main" val="3553165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Indexing</a:t>
            </a:r>
          </a:p>
        </p:txBody>
      </p:sp>
      <p:sp>
        <p:nvSpPr>
          <p:cNvPr id="4" name="TextBox 3"/>
          <p:cNvSpPr txBox="1"/>
          <p:nvPr/>
        </p:nvSpPr>
        <p:spPr>
          <a:xfrm>
            <a:off x="512607" y="1685650"/>
            <a:ext cx="8284191" cy="3231654"/>
          </a:xfrm>
          <a:prstGeom prst="rect">
            <a:avLst/>
          </a:prstGeom>
          <a:noFill/>
        </p:spPr>
        <p:txBody>
          <a:bodyPr wrap="square" rtlCol="0">
            <a:spAutoFit/>
          </a:bodyPr>
          <a:lstStyle/>
          <a:p>
            <a:pPr marL="171450" indent="-171450" algn="l">
              <a:buFont typeface="Arial" panose="020B0604020202020204" pitchFamily="34" charset="0"/>
              <a:buChar char="•"/>
            </a:pPr>
            <a:r>
              <a:rPr lang="en-US" sz="1200" b="1" i="1" u="sng" dirty="0"/>
              <a:t>Description:</a:t>
            </a:r>
            <a:endParaRPr lang="en-US" sz="1200" b="1" i="1" u="sng" dirty="0">
              <a:solidFill>
                <a:schemeClr val="tx1"/>
              </a:solidFill>
            </a:endParaRPr>
          </a:p>
          <a:p>
            <a:pPr marL="628650" lvl="1" indent="-171450" algn="l">
              <a:buFont typeface="Wingdings" panose="05000000000000000000" pitchFamily="2" charset="2"/>
              <a:buChar char="Ø"/>
            </a:pPr>
            <a:endParaRPr lang="en-US" sz="1200" i="1" dirty="0"/>
          </a:p>
          <a:p>
            <a:pPr marL="628650" lvl="1" indent="-171450" algn="l">
              <a:buFont typeface="Wingdings" panose="05000000000000000000" pitchFamily="2" charset="2"/>
              <a:buChar char="Ø"/>
            </a:pPr>
            <a:r>
              <a:rPr lang="en-US" sz="1200" i="1" dirty="0"/>
              <a:t>This method is used particularly in excel based processes.</a:t>
            </a:r>
          </a:p>
          <a:p>
            <a:pPr marL="628650" lvl="1" indent="-171450" algn="l">
              <a:buFont typeface="Wingdings" panose="05000000000000000000" pitchFamily="2" charset="2"/>
              <a:buChar char="Ø"/>
            </a:pPr>
            <a:r>
              <a:rPr lang="en-US" sz="1200" i="1" dirty="0"/>
              <a:t>This method can capture seasonality and previous data pattern very well.</a:t>
            </a:r>
          </a:p>
          <a:p>
            <a:pPr marL="628650" lvl="1" indent="-171450" algn="l">
              <a:buFont typeface="Wingdings" panose="05000000000000000000" pitchFamily="2" charset="2"/>
              <a:buChar char="Ø"/>
            </a:pPr>
            <a:r>
              <a:rPr lang="en-US" sz="1200" i="1" dirty="0"/>
              <a:t>Unable to forecast longer periods and mainly used to predict 3-4 monthly values.</a:t>
            </a:r>
          </a:p>
          <a:p>
            <a:pPr marL="628650" lvl="1" indent="-171450" algn="l">
              <a:buFont typeface="Wingdings" panose="05000000000000000000" pitchFamily="2" charset="2"/>
              <a:buChar char="Ø"/>
            </a:pPr>
            <a:r>
              <a:rPr lang="en-US" sz="1200" i="1" dirty="0"/>
              <a:t>No statistical theories are applied here.</a:t>
            </a:r>
          </a:p>
          <a:p>
            <a:pPr marL="628650" lvl="1" indent="-171450" algn="l">
              <a:buFont typeface="Wingdings" panose="05000000000000000000" pitchFamily="2" charset="2"/>
              <a:buChar char="Ø"/>
            </a:pPr>
            <a:r>
              <a:rPr lang="en-US" sz="1200" i="1" dirty="0"/>
              <a:t>Easy to understand.</a:t>
            </a:r>
          </a:p>
          <a:p>
            <a:pPr algn="l"/>
            <a:endParaRPr lang="en-US" sz="1200" b="1" i="1" dirty="0"/>
          </a:p>
          <a:p>
            <a:pPr marL="171450" indent="-171450" algn="l">
              <a:buFont typeface="Wingdings" panose="05000000000000000000" pitchFamily="2" charset="2"/>
              <a:buChar char="§"/>
            </a:pPr>
            <a:r>
              <a:rPr lang="en-US" sz="1200" b="1" i="1" u="sng" dirty="0"/>
              <a:t>Steps</a:t>
            </a:r>
            <a:r>
              <a:rPr lang="en-US" sz="1200" i="1" u="sng" dirty="0"/>
              <a:t>:</a:t>
            </a:r>
          </a:p>
          <a:p>
            <a:pPr marL="628650" lvl="1" indent="-171450" algn="l">
              <a:buFont typeface="Wingdings" panose="05000000000000000000" pitchFamily="2" charset="2"/>
              <a:buChar char="Ø"/>
            </a:pPr>
            <a:r>
              <a:rPr lang="en-US" sz="1200" i="1" dirty="0"/>
              <a:t>Create a cross tabulation between Month vs Year (or Day vs Month).</a:t>
            </a:r>
          </a:p>
          <a:p>
            <a:pPr marL="628650" lvl="1" indent="-171450" algn="l">
              <a:buFont typeface="Wingdings" panose="05000000000000000000" pitchFamily="2" charset="2"/>
              <a:buChar char="Ø"/>
            </a:pPr>
            <a:r>
              <a:rPr lang="en-US" sz="1200" i="1" dirty="0"/>
              <a:t>Calculate the yearly average. </a:t>
            </a:r>
          </a:p>
          <a:p>
            <a:pPr marL="628650" lvl="1" indent="-171450" algn="l">
              <a:buFont typeface="Wingdings" panose="05000000000000000000" pitchFamily="2" charset="2"/>
              <a:buChar char="Ø"/>
            </a:pPr>
            <a:r>
              <a:rPr lang="en-US" sz="1200" i="1" dirty="0"/>
              <a:t>Create monthly indices based on these yearly average values. </a:t>
            </a:r>
          </a:p>
          <a:p>
            <a:pPr marL="628650" lvl="1" indent="-171450" algn="l">
              <a:buFont typeface="Wingdings" panose="05000000000000000000" pitchFamily="2" charset="2"/>
              <a:buChar char="Ø"/>
            </a:pPr>
            <a:r>
              <a:rPr lang="en-US" sz="1200" i="1" dirty="0"/>
              <a:t>Calculate average index for each month. (ideally we should calculate average index for the normal years)</a:t>
            </a:r>
          </a:p>
          <a:p>
            <a:pPr marL="628650" lvl="1" indent="-171450" algn="l">
              <a:buFont typeface="Wingdings" panose="05000000000000000000" pitchFamily="2" charset="2"/>
              <a:buChar char="Ø"/>
            </a:pPr>
            <a:r>
              <a:rPr lang="en-US" sz="1200" i="1" dirty="0"/>
              <a:t>Now, based on these indices, perform the forecasting.</a:t>
            </a:r>
          </a:p>
          <a:p>
            <a:pPr marL="628650" lvl="1" indent="-171450" algn="l">
              <a:buFont typeface="Wingdings" panose="05000000000000000000" pitchFamily="2" charset="2"/>
              <a:buChar char="Ø"/>
            </a:pPr>
            <a:r>
              <a:rPr lang="en-US" sz="1200" i="1" dirty="0"/>
              <a:t>Ideally, we should select that model which has the minimum MAPE.</a:t>
            </a:r>
          </a:p>
          <a:p>
            <a:pPr algn="l"/>
            <a:endParaRPr lang="en-US" sz="1200" i="1" dirty="0">
              <a:solidFill>
                <a:schemeClr val="tx1"/>
              </a:solidFill>
            </a:endParaRPr>
          </a:p>
          <a:p>
            <a:pPr algn="l"/>
            <a:endParaRPr lang="en-US" sz="1200" b="1" i="1" u="sng" dirty="0"/>
          </a:p>
        </p:txBody>
      </p:sp>
      <p:graphicFrame>
        <p:nvGraphicFramePr>
          <p:cNvPr id="5" name="Object 4"/>
          <p:cNvGraphicFramePr>
            <a:graphicFrameLocks noChangeAspect="1"/>
          </p:cNvGraphicFramePr>
          <p:nvPr>
            <p:extLst>
              <p:ext uri="{D42A27DB-BD31-4B8C-83A1-F6EECF244321}">
                <p14:modId xmlns:p14="http://schemas.microsoft.com/office/powerpoint/2010/main" val="2653630291"/>
              </p:ext>
            </p:extLst>
          </p:nvPr>
        </p:nvGraphicFramePr>
        <p:xfrm>
          <a:off x="1513115" y="4917304"/>
          <a:ext cx="1120548" cy="945462"/>
        </p:xfrm>
        <a:graphic>
          <a:graphicData uri="http://schemas.openxmlformats.org/presentationml/2006/ole">
            <mc:AlternateContent xmlns:mc="http://schemas.openxmlformats.org/markup-compatibility/2006">
              <mc:Choice xmlns:v="urn:schemas-microsoft-com:vml" Requires="v">
                <p:oleObj spid="_x0000_s17452" name="Worksheet" showAsIcon="1" r:id="rId3" imgW="914400" imgH="771480" progId="Excel.Sheet.12">
                  <p:embed/>
                </p:oleObj>
              </mc:Choice>
              <mc:Fallback>
                <p:oleObj name="Worksheet" showAsIcon="1" r:id="rId3" imgW="914400" imgH="771480" progId="Excel.Sheet.12">
                  <p:embed/>
                  <p:pic>
                    <p:nvPicPr>
                      <p:cNvPr id="0" name=""/>
                      <p:cNvPicPr/>
                      <p:nvPr/>
                    </p:nvPicPr>
                    <p:blipFill>
                      <a:blip r:embed="rId4"/>
                      <a:stretch>
                        <a:fillRect/>
                      </a:stretch>
                    </p:blipFill>
                    <p:spPr>
                      <a:xfrm>
                        <a:off x="1513115" y="4917304"/>
                        <a:ext cx="1120548" cy="945462"/>
                      </a:xfrm>
                      <a:prstGeom prst="rect">
                        <a:avLst/>
                      </a:prstGeom>
                    </p:spPr>
                  </p:pic>
                </p:oleObj>
              </mc:Fallback>
            </mc:AlternateContent>
          </a:graphicData>
        </a:graphic>
      </p:graphicFrame>
    </p:spTree>
    <p:extLst>
      <p:ext uri="{BB962C8B-B14F-4D97-AF65-F5344CB8AC3E}">
        <p14:creationId xmlns:p14="http://schemas.microsoft.com/office/powerpoint/2010/main" val="1330944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Moving Average</a:t>
            </a:r>
          </a:p>
        </p:txBody>
      </p:sp>
      <p:sp>
        <p:nvSpPr>
          <p:cNvPr id="4" name="TextBox 3"/>
          <p:cNvSpPr txBox="1"/>
          <p:nvPr/>
        </p:nvSpPr>
        <p:spPr>
          <a:xfrm>
            <a:off x="512607" y="1685650"/>
            <a:ext cx="8284191" cy="3785652"/>
          </a:xfrm>
          <a:prstGeom prst="rect">
            <a:avLst/>
          </a:prstGeom>
          <a:noFill/>
        </p:spPr>
        <p:txBody>
          <a:bodyPr wrap="square" rtlCol="0">
            <a:spAutoFit/>
          </a:bodyPr>
          <a:lstStyle/>
          <a:p>
            <a:pPr algn="l"/>
            <a:endParaRPr lang="en-US" sz="1200" i="1" dirty="0"/>
          </a:p>
          <a:p>
            <a:pPr marL="285750" indent="-285750" algn="l">
              <a:buFont typeface="Arial" panose="020B0604020202020204" pitchFamily="34" charset="0"/>
              <a:buChar char="•"/>
            </a:pPr>
            <a:r>
              <a:rPr lang="en-US" sz="1200" i="1" dirty="0"/>
              <a:t>Moving average (MA) techniques predicts the value of a period by considering the </a:t>
            </a:r>
            <a:r>
              <a:rPr lang="en-US" sz="1200" b="1" i="1" dirty="0"/>
              <a:t>average value of some specified prior periods. </a:t>
            </a:r>
            <a:r>
              <a:rPr lang="en-US" sz="1200" i="1" dirty="0"/>
              <a:t>MA is useful in </a:t>
            </a:r>
            <a:r>
              <a:rPr lang="en-US" sz="1200" b="1" i="1" dirty="0"/>
              <a:t>random series</a:t>
            </a:r>
            <a:r>
              <a:rPr lang="en-US" sz="1200" i="1" dirty="0"/>
              <a:t> i.e. series </a:t>
            </a:r>
            <a:r>
              <a:rPr lang="en-US" sz="1200" b="1" i="1" dirty="0"/>
              <a:t>without trend and seasonality</a:t>
            </a:r>
            <a:r>
              <a:rPr lang="en-US" sz="1200" i="1" dirty="0"/>
              <a:t>. It averages or </a:t>
            </a:r>
            <a:r>
              <a:rPr lang="en-US" sz="1200" i="1" dirty="0" err="1"/>
              <a:t>smoothes</a:t>
            </a:r>
            <a:r>
              <a:rPr lang="en-US" sz="1200" i="1" dirty="0"/>
              <a:t> the most recent actual values to remove unwanted randomness. </a:t>
            </a:r>
          </a:p>
          <a:p>
            <a:pPr lvl="2" algn="l"/>
            <a:endParaRPr lang="en-US" sz="1200" i="1" dirty="0"/>
          </a:p>
          <a:p>
            <a:pPr lvl="2" algn="l"/>
            <a:r>
              <a:rPr lang="en-US" sz="1200" i="1" dirty="0"/>
              <a:t>For example: In a 3 period moving: M</a:t>
            </a:r>
            <a:r>
              <a:rPr lang="en-US" sz="1200" i="1" baseline="-25000" dirty="0"/>
              <a:t>3</a:t>
            </a:r>
            <a:r>
              <a:rPr lang="en-US" sz="1200" i="1" dirty="0"/>
              <a:t> = (Y</a:t>
            </a:r>
            <a:r>
              <a:rPr lang="en-US" sz="1200" i="1" baseline="-25000" dirty="0"/>
              <a:t>3</a:t>
            </a:r>
            <a:r>
              <a:rPr lang="en-US" sz="1200" i="1" dirty="0"/>
              <a:t>+ Y</a:t>
            </a:r>
            <a:r>
              <a:rPr lang="en-US" sz="1200" i="1" baseline="-25000" dirty="0"/>
              <a:t>2</a:t>
            </a:r>
            <a:r>
              <a:rPr lang="en-US" sz="1200" i="1" dirty="0"/>
              <a:t> + Y</a:t>
            </a:r>
            <a:r>
              <a:rPr lang="en-US" sz="1200" i="1" baseline="-25000" dirty="0"/>
              <a:t>1</a:t>
            </a:r>
            <a:r>
              <a:rPr lang="en-US" sz="1200" i="1" dirty="0"/>
              <a:t>) / 3; M</a:t>
            </a:r>
            <a:r>
              <a:rPr lang="en-US" sz="1200" i="1" baseline="-25000" dirty="0"/>
              <a:t>4</a:t>
            </a:r>
            <a:r>
              <a:rPr lang="en-US" sz="1200" i="1" dirty="0"/>
              <a:t> = (Y</a:t>
            </a:r>
            <a:r>
              <a:rPr lang="en-US" sz="1200" i="1" baseline="-25000" dirty="0"/>
              <a:t>4</a:t>
            </a:r>
            <a:r>
              <a:rPr lang="en-US" sz="1200" i="1" dirty="0"/>
              <a:t>+ Y</a:t>
            </a:r>
            <a:r>
              <a:rPr lang="en-US" sz="1200" i="1" baseline="-25000" dirty="0"/>
              <a:t>3</a:t>
            </a:r>
            <a:r>
              <a:rPr lang="en-US" sz="1200" i="1" dirty="0"/>
              <a:t> + Y</a:t>
            </a:r>
            <a:r>
              <a:rPr lang="en-US" sz="1200" i="1" baseline="-25000" dirty="0"/>
              <a:t>2</a:t>
            </a:r>
            <a:r>
              <a:rPr lang="en-US" sz="1200" i="1" dirty="0"/>
              <a:t>) / 3 </a:t>
            </a:r>
          </a:p>
          <a:p>
            <a:pPr lvl="2" algn="l"/>
            <a:endParaRPr lang="en-US" sz="1200" i="1" dirty="0"/>
          </a:p>
          <a:p>
            <a:pPr marL="285750" indent="-285750" algn="l">
              <a:buFont typeface="Arial" panose="020B0604020202020204" pitchFamily="34" charset="0"/>
              <a:buChar char="•"/>
            </a:pPr>
            <a:r>
              <a:rPr lang="en-US" sz="1200" i="1" dirty="0"/>
              <a:t>Thus, each new forecast moves ahead by 1 period by adding the newest actual and dropping the oldest actual.</a:t>
            </a:r>
          </a:p>
          <a:p>
            <a:pPr marL="285750" indent="-285750" algn="l">
              <a:buFont typeface="Arial" panose="020B0604020202020204" pitchFamily="34" charset="0"/>
              <a:buChar char="•"/>
            </a:pPr>
            <a:endParaRPr lang="en-US" sz="1200" b="1" i="1" u="sng" dirty="0"/>
          </a:p>
          <a:p>
            <a:pPr marL="285750" indent="-285750" algn="l">
              <a:buFont typeface="Arial" panose="020B0604020202020204" pitchFamily="34" charset="0"/>
              <a:buChar char="•"/>
            </a:pPr>
            <a:r>
              <a:rPr lang="en-US" sz="1200" b="1" i="1" u="sng" dirty="0"/>
              <a:t>K-period Moving Average</a:t>
            </a:r>
            <a:r>
              <a:rPr lang="en-US" sz="1200" i="1" dirty="0"/>
              <a:t> : M</a:t>
            </a:r>
            <a:r>
              <a:rPr lang="en-US" sz="1200" i="1" baseline="-25000" dirty="0"/>
              <a:t>t</a:t>
            </a:r>
            <a:r>
              <a:rPr lang="en-US" sz="1200" i="1" dirty="0"/>
              <a:t>= [ </a:t>
            </a:r>
            <a:r>
              <a:rPr lang="en-US" sz="1200" i="1" dirty="0" err="1"/>
              <a:t>Y</a:t>
            </a:r>
            <a:r>
              <a:rPr lang="en-US" sz="1200" i="1" baseline="-25000" dirty="0" err="1"/>
              <a:t>t</a:t>
            </a:r>
            <a:r>
              <a:rPr lang="en-US" sz="1200" i="1" dirty="0"/>
              <a:t> + Y</a:t>
            </a:r>
            <a:r>
              <a:rPr lang="en-US" sz="1200" i="1" baseline="-25000" dirty="0"/>
              <a:t>t-1</a:t>
            </a:r>
            <a:r>
              <a:rPr lang="en-US" sz="1200" i="1" dirty="0"/>
              <a:t> + ... + Y</a:t>
            </a:r>
            <a:r>
              <a:rPr lang="en-US" sz="1200" i="1" baseline="-25000" dirty="0"/>
              <a:t>t-K+1</a:t>
            </a:r>
            <a:r>
              <a:rPr lang="en-US" sz="1200" i="1" dirty="0"/>
              <a:t> ] / K, where </a:t>
            </a:r>
          </a:p>
          <a:p>
            <a:pPr lvl="3" algn="l"/>
            <a:r>
              <a:rPr lang="en-US" sz="1200" i="1" dirty="0"/>
              <a:t>Y </a:t>
            </a:r>
            <a:r>
              <a:rPr lang="en-US" sz="1200" i="1" baseline="-25000" dirty="0"/>
              <a:t>t</a:t>
            </a:r>
            <a:r>
              <a:rPr lang="en-US" sz="1200" i="1" dirty="0"/>
              <a:t>= observed series, K = total number of periods in the average </a:t>
            </a:r>
          </a:p>
          <a:p>
            <a:pPr lvl="3" algn="l"/>
            <a:r>
              <a:rPr lang="en-US" sz="1200" i="1" dirty="0"/>
              <a:t>Forecasting Equations: Y</a:t>
            </a:r>
            <a:r>
              <a:rPr lang="en-US" sz="1200" i="1" baseline="-25000" dirty="0"/>
              <a:t>t+1</a:t>
            </a:r>
            <a:r>
              <a:rPr lang="en-US" sz="1200" i="1" dirty="0"/>
              <a:t> = M</a:t>
            </a:r>
            <a:r>
              <a:rPr lang="en-US" sz="1200" i="1" baseline="-25000" dirty="0"/>
              <a:t>t</a:t>
            </a:r>
            <a:r>
              <a:rPr lang="en-US" sz="1200" i="1" dirty="0"/>
              <a:t> and,  F</a:t>
            </a:r>
            <a:r>
              <a:rPr lang="en-US" sz="1200" i="1" baseline="-25000" dirty="0"/>
              <a:t>t+1</a:t>
            </a:r>
            <a:r>
              <a:rPr lang="en-US" sz="1200" i="1" dirty="0"/>
              <a:t> = M</a:t>
            </a:r>
            <a:r>
              <a:rPr lang="en-US" sz="1200" i="1" baseline="-25000" dirty="0"/>
              <a:t>t+1</a:t>
            </a:r>
            <a:r>
              <a:rPr lang="en-US" sz="1200" i="1" dirty="0"/>
              <a:t>; where M</a:t>
            </a:r>
            <a:r>
              <a:rPr lang="en-US" sz="1200" i="1" baseline="-25000" dirty="0"/>
              <a:t>t</a:t>
            </a:r>
            <a:r>
              <a:rPr lang="en-US" sz="1200" i="1" dirty="0"/>
              <a:t> = Forecasted Series </a:t>
            </a:r>
          </a:p>
          <a:p>
            <a:pPr algn="l"/>
            <a:endParaRPr lang="en-US" sz="1200" i="1" dirty="0"/>
          </a:p>
          <a:p>
            <a:pPr algn="l"/>
            <a:r>
              <a:rPr lang="en-US" sz="1200" i="1" dirty="0"/>
              <a:t>Choice of K/Optimal Period : A smaller value of K is appropriate if the underlying pattern is changing or if there is a small term fluctuation 6. A larger value of K is appropriate if underlying pattern of demand is stable.</a:t>
            </a:r>
          </a:p>
          <a:p>
            <a:pPr marL="285750" indent="-285750" algn="l">
              <a:buFont typeface="Arial" panose="020B0604020202020204" pitchFamily="34" charset="0"/>
              <a:buChar char="•"/>
            </a:pPr>
            <a:endParaRPr lang="en-US" sz="1200" b="1" i="1" u="sng" dirty="0"/>
          </a:p>
          <a:p>
            <a:pPr marL="285750" indent="-285750" algn="l">
              <a:buFont typeface="Arial" panose="020B0604020202020204" pitchFamily="34" charset="0"/>
              <a:buChar char="•"/>
            </a:pPr>
            <a:r>
              <a:rPr lang="en-US" sz="1200" b="1" i="1" u="sng" dirty="0"/>
              <a:t>Weighted Moving Average</a:t>
            </a:r>
            <a:r>
              <a:rPr lang="en-US" sz="1200" i="1" dirty="0"/>
              <a:t>:  M</a:t>
            </a:r>
            <a:r>
              <a:rPr lang="en-US" sz="1200" i="1" baseline="-25000" dirty="0"/>
              <a:t>t</a:t>
            </a:r>
            <a:r>
              <a:rPr lang="en-US" sz="1200" i="1" dirty="0"/>
              <a:t> = [ W</a:t>
            </a:r>
            <a:r>
              <a:rPr lang="en-US" sz="1200" i="1" baseline="-25000" dirty="0"/>
              <a:t>1</a:t>
            </a:r>
            <a:r>
              <a:rPr lang="en-US" sz="1200" i="1" dirty="0"/>
              <a:t> * </a:t>
            </a:r>
            <a:r>
              <a:rPr lang="en-US" sz="1200" i="1" dirty="0" err="1"/>
              <a:t>Y</a:t>
            </a:r>
            <a:r>
              <a:rPr lang="en-US" sz="1200" i="1" baseline="-25000" dirty="0" err="1"/>
              <a:t>t</a:t>
            </a:r>
            <a:r>
              <a:rPr lang="en-US" sz="1200" i="1" dirty="0"/>
              <a:t> + W</a:t>
            </a:r>
            <a:r>
              <a:rPr lang="en-US" sz="1200" i="1" baseline="-25000" dirty="0"/>
              <a:t>2</a:t>
            </a:r>
            <a:r>
              <a:rPr lang="en-US" sz="1200" i="1" dirty="0"/>
              <a:t> * Y</a:t>
            </a:r>
            <a:r>
              <a:rPr lang="en-US" sz="1200" i="1" baseline="-25000" dirty="0"/>
              <a:t>t-1</a:t>
            </a:r>
            <a:r>
              <a:rPr lang="en-US" sz="1200" i="1" dirty="0"/>
              <a:t> + ... + W</a:t>
            </a:r>
            <a:r>
              <a:rPr lang="en-US" sz="1200" i="1" baseline="-25000" dirty="0"/>
              <a:t>K</a:t>
            </a:r>
            <a:r>
              <a:rPr lang="en-US" sz="1200" i="1" dirty="0"/>
              <a:t> * Y</a:t>
            </a:r>
            <a:r>
              <a:rPr lang="en-US" sz="1200" i="1" baseline="-25000" dirty="0"/>
              <a:t>t-K+1</a:t>
            </a:r>
            <a:r>
              <a:rPr lang="en-US" sz="1200" i="1" dirty="0"/>
              <a:t> ], where </a:t>
            </a:r>
          </a:p>
          <a:p>
            <a:pPr lvl="3" algn="l"/>
            <a:r>
              <a:rPr lang="en-US" sz="1200" i="1" dirty="0" err="1"/>
              <a:t>W</a:t>
            </a:r>
            <a:r>
              <a:rPr lang="en-US" sz="1200" i="1" baseline="-25000" dirty="0" err="1"/>
              <a:t>k</a:t>
            </a:r>
            <a:r>
              <a:rPr lang="en-US" sz="1200" i="1" dirty="0"/>
              <a:t>= Weights (sum of all weights is equal to 1) </a:t>
            </a:r>
          </a:p>
          <a:p>
            <a:pPr algn="l"/>
            <a:endParaRPr lang="en-US" sz="1200" i="1" dirty="0"/>
          </a:p>
          <a:p>
            <a:pPr algn="l"/>
            <a:r>
              <a:rPr lang="en-US" sz="1200" i="1" dirty="0"/>
              <a:t>The series where each historical demand may be weighted differently </a:t>
            </a:r>
            <a:r>
              <a:rPr lang="fr-FR" sz="1200" i="1" dirty="0"/>
              <a:t>.</a:t>
            </a:r>
            <a:endParaRPr lang="en-US" sz="1200" i="1" dirty="0"/>
          </a:p>
        </p:txBody>
      </p:sp>
    </p:spTree>
    <p:extLst>
      <p:ext uri="{BB962C8B-B14F-4D97-AF65-F5344CB8AC3E}">
        <p14:creationId xmlns:p14="http://schemas.microsoft.com/office/powerpoint/2010/main" val="18586007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Average, Naïve, Seasonal Naïve and Drift</a:t>
            </a:r>
          </a:p>
        </p:txBody>
      </p:sp>
      <mc:AlternateContent xmlns:mc="http://schemas.openxmlformats.org/markup-compatibility/2006" xmlns:a14="http://schemas.microsoft.com/office/drawing/2010/main">
        <mc:Choice Requires="a14">
          <p:sp>
            <p:nvSpPr>
              <p:cNvPr id="4" name="TextBox 3"/>
              <p:cNvSpPr txBox="1"/>
              <p:nvPr/>
            </p:nvSpPr>
            <p:spPr>
              <a:xfrm>
                <a:off x="512607" y="1685650"/>
                <a:ext cx="8284191" cy="4117987"/>
              </a:xfrm>
              <a:prstGeom prst="rect">
                <a:avLst/>
              </a:prstGeom>
              <a:noFill/>
            </p:spPr>
            <p:txBody>
              <a:bodyPr wrap="square" rtlCol="0">
                <a:spAutoFit/>
              </a:bodyPr>
              <a:lstStyle/>
              <a:p>
                <a:pPr marL="171450" indent="-171450" algn="l">
                  <a:buFont typeface="Arial" panose="020B0604020202020204" pitchFamily="34" charset="0"/>
                  <a:buChar char="•"/>
                </a:pPr>
                <a:r>
                  <a:rPr lang="en-US" sz="1200" b="1" i="1" u="sng" dirty="0">
                    <a:solidFill>
                      <a:schemeClr val="tx1"/>
                    </a:solidFill>
                  </a:rPr>
                  <a:t>Average Method:</a:t>
                </a:r>
              </a:p>
              <a:p>
                <a:pPr algn="l"/>
                <a:r>
                  <a:rPr lang="en-US" sz="1200" i="1" dirty="0">
                    <a:solidFill>
                      <a:schemeClr val="tx1"/>
                    </a:solidFill>
                  </a:rPr>
                  <a:t>Here, the forecasts of all future values are equal to the mean of the historical data. If we let the historical data be denoted by y</a:t>
                </a:r>
                <a:r>
                  <a:rPr lang="en-US" sz="1200" i="1" baseline="-25000" dirty="0">
                    <a:solidFill>
                      <a:schemeClr val="tx1"/>
                    </a:solidFill>
                  </a:rPr>
                  <a:t>1</a:t>
                </a:r>
                <a:r>
                  <a:rPr lang="en-US" sz="1200" i="1" dirty="0">
                    <a:solidFill>
                      <a:schemeClr val="tx1"/>
                    </a:solidFill>
                  </a:rPr>
                  <a:t> ,…,</a:t>
                </a:r>
                <a:r>
                  <a:rPr lang="en-US" sz="1200" i="1" dirty="0" err="1">
                    <a:solidFill>
                      <a:schemeClr val="tx1"/>
                    </a:solidFill>
                  </a:rPr>
                  <a:t>y</a:t>
                </a:r>
                <a:r>
                  <a:rPr lang="en-US" sz="1200" i="1" baseline="-25000" dirty="0" err="1">
                    <a:solidFill>
                      <a:schemeClr val="tx1"/>
                    </a:solidFill>
                  </a:rPr>
                  <a:t>T</a:t>
                </a:r>
                <a:r>
                  <a:rPr lang="en-US" sz="1200" i="1" dirty="0">
                    <a:solidFill>
                      <a:schemeClr val="tx1"/>
                    </a:solidFill>
                  </a:rPr>
                  <a:t>, then we can write the forecasts as </a:t>
                </a:r>
              </a:p>
              <a:p>
                <a:pPr lvl="4" algn="l"/>
                <a14:m>
                  <m:oMath xmlns:m="http://schemas.openxmlformats.org/officeDocument/2006/math">
                    <m:r>
                      <a:rPr lang="en-US" sz="1600" b="1" i="1">
                        <a:solidFill>
                          <a:schemeClr val="tx1"/>
                        </a:solidFill>
                        <a:latin typeface="Cambria Math"/>
                      </a:rPr>
                      <m:t>𝒚</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a:rPr>
                          <m:t>̂</m:t>
                        </m:r>
                      </m:e>
                      <m:sub>
                        <m:r>
                          <a:rPr lang="en-US" sz="1600" b="1" i="1" smtClean="0">
                            <a:solidFill>
                              <a:schemeClr val="tx1"/>
                            </a:solidFill>
                            <a:latin typeface="Cambria Math"/>
                          </a:rPr>
                          <m:t>𝑻</m:t>
                        </m:r>
                        <m:r>
                          <a:rPr lang="en-US" sz="1600" b="1" i="1" smtClean="0">
                            <a:solidFill>
                              <a:schemeClr val="tx1"/>
                            </a:solidFill>
                            <a:latin typeface="Cambria Math"/>
                          </a:rPr>
                          <m:t>+</m:t>
                        </m:r>
                        <m:r>
                          <a:rPr lang="en-US" sz="1600" b="1" i="1" smtClean="0">
                            <a:solidFill>
                              <a:schemeClr val="tx1"/>
                            </a:solidFill>
                            <a:latin typeface="Cambria Math"/>
                          </a:rPr>
                          <m:t>𝒉</m:t>
                        </m:r>
                        <m:r>
                          <a:rPr lang="en-US" sz="1600" b="1" i="1">
                            <a:solidFill>
                              <a:schemeClr val="tx1"/>
                            </a:solidFill>
                            <a:latin typeface="Cambria Math"/>
                          </a:rPr>
                          <m:t>|</m:t>
                        </m:r>
                        <m:r>
                          <a:rPr lang="en-US" sz="1600" b="1" i="1" smtClean="0">
                            <a:solidFill>
                              <a:schemeClr val="tx1"/>
                            </a:solidFill>
                            <a:latin typeface="Cambria Math"/>
                          </a:rPr>
                          <m:t>𝑻</m:t>
                        </m:r>
                      </m:sub>
                    </m:sSub>
                  </m:oMath>
                </a14:m>
                <a:r>
                  <a:rPr lang="en-US" sz="1600" i="1" dirty="0">
                    <a:solidFill>
                      <a:schemeClr val="tx1"/>
                    </a:solidFill>
                  </a:rPr>
                  <a:t>=(y</a:t>
                </a:r>
                <a:r>
                  <a:rPr lang="en-US" sz="1600" i="1" baseline="-25000" dirty="0">
                    <a:solidFill>
                      <a:schemeClr val="tx1"/>
                    </a:solidFill>
                  </a:rPr>
                  <a:t>1</a:t>
                </a:r>
                <a:r>
                  <a:rPr lang="en-US" sz="1600" i="1" dirty="0">
                    <a:solidFill>
                      <a:schemeClr val="tx1"/>
                    </a:solidFill>
                  </a:rPr>
                  <a:t> +⋯+</a:t>
                </a:r>
                <a:r>
                  <a:rPr lang="en-US" sz="1600" i="1" dirty="0" err="1">
                    <a:solidFill>
                      <a:schemeClr val="tx1"/>
                    </a:solidFill>
                  </a:rPr>
                  <a:t>y</a:t>
                </a:r>
                <a:r>
                  <a:rPr lang="en-US" sz="1600" i="1" baseline="-25000" dirty="0" err="1">
                    <a:solidFill>
                      <a:schemeClr val="tx1"/>
                    </a:solidFill>
                  </a:rPr>
                  <a:t>T</a:t>
                </a:r>
                <a:r>
                  <a:rPr lang="en-US" sz="1600" i="1" dirty="0">
                    <a:solidFill>
                      <a:schemeClr val="tx1"/>
                    </a:solidFill>
                  </a:rPr>
                  <a:t> )/T. </a:t>
                </a:r>
              </a:p>
              <a:p>
                <a:pPr algn="l"/>
                <a:r>
                  <a:rPr lang="en-US" sz="1200" i="1" dirty="0">
                    <a:solidFill>
                      <a:schemeClr val="tx1"/>
                    </a:solidFill>
                  </a:rPr>
                  <a:t>The notation </a:t>
                </a:r>
                <a14:m>
                  <m:oMath xmlns:m="http://schemas.openxmlformats.org/officeDocument/2006/math">
                    <m:r>
                      <a:rPr lang="en-US" sz="1200" b="1" i="1">
                        <a:latin typeface="Cambria Math"/>
                      </a:rPr>
                      <m:t>𝒚</m:t>
                    </m:r>
                    <m:sSub>
                      <m:sSubPr>
                        <m:ctrlPr>
                          <a:rPr lang="en-US" sz="1200" b="1" i="1">
                            <a:latin typeface="Cambria Math" panose="02040503050406030204" pitchFamily="18" charset="0"/>
                          </a:rPr>
                        </m:ctrlPr>
                      </m:sSubPr>
                      <m:e>
                        <m:r>
                          <a:rPr lang="en-US" sz="1200" b="1" i="1">
                            <a:latin typeface="Cambria Math"/>
                          </a:rPr>
                          <m:t>̂</m:t>
                        </m:r>
                      </m:e>
                      <m:sub>
                        <m:r>
                          <a:rPr lang="en-US" sz="1200" b="1" i="1">
                            <a:latin typeface="Cambria Math"/>
                          </a:rPr>
                          <m:t>𝑻</m:t>
                        </m:r>
                        <m:r>
                          <a:rPr lang="en-US" sz="1200" b="1" i="1">
                            <a:latin typeface="Cambria Math"/>
                          </a:rPr>
                          <m:t>+</m:t>
                        </m:r>
                        <m:r>
                          <a:rPr lang="en-US" sz="1200" b="1" i="1">
                            <a:latin typeface="Cambria Math"/>
                          </a:rPr>
                          <m:t>𝒉</m:t>
                        </m:r>
                        <m:r>
                          <a:rPr lang="en-US" sz="1200" b="1" i="1">
                            <a:latin typeface="Cambria Math"/>
                          </a:rPr>
                          <m:t>|</m:t>
                        </m:r>
                        <m:r>
                          <a:rPr lang="en-US" sz="1200" b="1" i="1">
                            <a:latin typeface="Cambria Math"/>
                          </a:rPr>
                          <m:t>𝑻</m:t>
                        </m:r>
                      </m:sub>
                    </m:sSub>
                  </m:oMath>
                </a14:m>
                <a:r>
                  <a:rPr lang="en-US" sz="1200" i="1" dirty="0">
                    <a:solidFill>
                      <a:schemeClr val="tx1"/>
                    </a:solidFill>
                  </a:rPr>
                  <a:t>is a short-hand for the estimate of </a:t>
                </a:r>
                <a:r>
                  <a:rPr lang="en-US" sz="1200" i="1" dirty="0" err="1">
                    <a:solidFill>
                      <a:schemeClr val="tx1"/>
                    </a:solidFill>
                  </a:rPr>
                  <a:t>y</a:t>
                </a:r>
                <a:r>
                  <a:rPr lang="en-US" sz="1200" i="1" baseline="-25000" dirty="0" err="1">
                    <a:solidFill>
                      <a:schemeClr val="tx1"/>
                    </a:solidFill>
                  </a:rPr>
                  <a:t>T+h</a:t>
                </a:r>
                <a:r>
                  <a:rPr lang="en-US" sz="1200" i="1" dirty="0">
                    <a:solidFill>
                      <a:schemeClr val="tx1"/>
                    </a:solidFill>
                  </a:rPr>
                  <a:t>  based on the data y 1 ,…,y T  .</a:t>
                </a:r>
              </a:p>
              <a:p>
                <a:pPr algn="l"/>
                <a:endParaRPr lang="en-US" sz="1200" b="1" i="1" u="sng" dirty="0"/>
              </a:p>
              <a:p>
                <a:pPr marL="171450" indent="-171450" algn="l">
                  <a:buFont typeface="Arial" panose="020B0604020202020204" pitchFamily="34" charset="0"/>
                  <a:buChar char="•"/>
                </a:pPr>
                <a:r>
                  <a:rPr lang="en-US" sz="1200" b="1" i="1" u="sng" dirty="0"/>
                  <a:t>Naïve method</a:t>
                </a:r>
              </a:p>
              <a:p>
                <a:pPr algn="l"/>
                <a:r>
                  <a:rPr lang="en-US" sz="1200" i="1" dirty="0"/>
                  <a:t>All forecasts are simply set to be the value of the last observation. That is, the forecasts of all future values are set to be </a:t>
                </a:r>
                <a:r>
                  <a:rPr lang="en-US" sz="1200" i="1" dirty="0" err="1"/>
                  <a:t>y</a:t>
                </a:r>
                <a:r>
                  <a:rPr lang="en-US" sz="1200" i="1" baseline="-25000" dirty="0" err="1"/>
                  <a:t>T</a:t>
                </a:r>
                <a:r>
                  <a:rPr lang="en-US" sz="1200" i="1" dirty="0"/>
                  <a:t>, where </a:t>
                </a:r>
                <a:r>
                  <a:rPr lang="en-US" sz="1200" i="1" dirty="0" err="1"/>
                  <a:t>y</a:t>
                </a:r>
                <a:r>
                  <a:rPr lang="en-US" sz="1200" i="1" baseline="-25000" dirty="0" err="1"/>
                  <a:t>T</a:t>
                </a:r>
                <a:r>
                  <a:rPr lang="en-US" sz="1200" i="1" dirty="0"/>
                  <a:t> is the last observed value. </a:t>
                </a:r>
              </a:p>
              <a:p>
                <a:pPr algn="l"/>
                <a:r>
                  <a:rPr lang="en-US" sz="1200" i="1" dirty="0"/>
                  <a:t>	</a:t>
                </a:r>
                <a:r>
                  <a:rPr lang="en-US" sz="1200" b="1" dirty="0"/>
                  <a:t> 		</a:t>
                </a:r>
                <a14:m>
                  <m:oMath xmlns:m="http://schemas.openxmlformats.org/officeDocument/2006/math">
                    <m:r>
                      <a:rPr lang="en-US" sz="1400" b="1" i="1">
                        <a:latin typeface="Cambria Math"/>
                      </a:rPr>
                      <m:t>𝒚</m:t>
                    </m:r>
                    <m:sSub>
                      <m:sSubPr>
                        <m:ctrlPr>
                          <a:rPr lang="en-US" sz="1400" b="1" i="1">
                            <a:latin typeface="Cambria Math" panose="02040503050406030204" pitchFamily="18" charset="0"/>
                          </a:rPr>
                        </m:ctrlPr>
                      </m:sSubPr>
                      <m:e>
                        <m:r>
                          <a:rPr lang="en-US" sz="1400" b="1" i="1">
                            <a:latin typeface="Cambria Math"/>
                          </a:rPr>
                          <m:t>̂</m:t>
                        </m:r>
                      </m:e>
                      <m:sub>
                        <m:r>
                          <a:rPr lang="en-US" sz="1400" b="1" i="1">
                            <a:latin typeface="Cambria Math"/>
                          </a:rPr>
                          <m:t>𝑻</m:t>
                        </m:r>
                        <m:r>
                          <a:rPr lang="en-US" sz="1400" b="1" i="1">
                            <a:latin typeface="Cambria Math"/>
                          </a:rPr>
                          <m:t>+</m:t>
                        </m:r>
                        <m:r>
                          <a:rPr lang="en-US" sz="1400" b="1" i="1">
                            <a:latin typeface="Cambria Math"/>
                          </a:rPr>
                          <m:t>𝒉</m:t>
                        </m:r>
                        <m:r>
                          <a:rPr lang="en-US" sz="1400" b="1" i="1">
                            <a:latin typeface="Cambria Math"/>
                          </a:rPr>
                          <m:t>|</m:t>
                        </m:r>
                        <m:r>
                          <a:rPr lang="en-US" sz="1400" b="1" i="1">
                            <a:latin typeface="Cambria Math"/>
                          </a:rPr>
                          <m:t>𝑻</m:t>
                        </m:r>
                      </m:sub>
                    </m:sSub>
                  </m:oMath>
                </a14:m>
                <a:r>
                  <a:rPr lang="en-US" sz="1400" i="1" dirty="0"/>
                  <a:t>=y</a:t>
                </a:r>
                <a:r>
                  <a:rPr lang="en-US" sz="1400" i="1" baseline="-25000" dirty="0"/>
                  <a:t>t</a:t>
                </a:r>
                <a:r>
                  <a:rPr lang="en-US" sz="1200" i="1" dirty="0"/>
                  <a:t> </a:t>
                </a:r>
              </a:p>
              <a:p>
                <a:pPr marL="171450" indent="-171450" algn="l">
                  <a:buFont typeface="Arial" panose="020B0604020202020204" pitchFamily="34" charset="0"/>
                  <a:buChar char="•"/>
                </a:pPr>
                <a:r>
                  <a:rPr lang="en-US" sz="1200" b="1" i="1" u="sng" dirty="0"/>
                  <a:t>Seasonal naïve method</a:t>
                </a:r>
              </a:p>
              <a:p>
                <a:pPr algn="l"/>
                <a:r>
                  <a:rPr lang="en-US" sz="1200" i="1" dirty="0"/>
                  <a:t>A similar method is useful for highly seasonal data. In this case, we set each forecast to be equal to the last observed value from the same season of the year (e.g., the same month of the previous year). Formally, the forecast for time </a:t>
                </a:r>
                <a:r>
                  <a:rPr lang="en-US" sz="1200" i="1" dirty="0" err="1"/>
                  <a:t>T+h</a:t>
                </a:r>
                <a:r>
                  <a:rPr lang="en-US" sz="1200" i="1" dirty="0"/>
                  <a:t> </a:t>
                </a:r>
              </a:p>
              <a:p>
                <a:pPr algn="l"/>
                <a:r>
                  <a:rPr lang="en-US" sz="1200" i="1" dirty="0"/>
                  <a:t>is written as, </a:t>
                </a:r>
              </a:p>
              <a:p>
                <a:pPr algn="l"/>
                <a:r>
                  <a:rPr lang="en-US" sz="1200" b="1" i="1" dirty="0"/>
                  <a:t>	</a:t>
                </a:r>
                <a:r>
                  <a:rPr lang="en-US" sz="1400" b="1" i="1" dirty="0" err="1"/>
                  <a:t>y</a:t>
                </a:r>
                <a:r>
                  <a:rPr lang="en-US" sz="1400" b="1" i="1" baseline="-25000" dirty="0" err="1"/>
                  <a:t>T+h−km</a:t>
                </a:r>
                <a:r>
                  <a:rPr lang="en-US" sz="1400" b="1" i="1" dirty="0"/>
                  <a:t>  where m=seasonal period, k=⌊(h−1)/m⌋+1, ⌊u⌋ denotes the integer part of u </a:t>
                </a:r>
                <a:r>
                  <a:rPr lang="en-US" sz="1400" i="1" dirty="0"/>
                  <a:t>.</a:t>
                </a:r>
              </a:p>
              <a:p>
                <a:pPr marL="171450" indent="-171450" algn="l">
                  <a:buFont typeface="Arial" panose="020B0604020202020204" pitchFamily="34" charset="0"/>
                  <a:buChar char="•"/>
                </a:pPr>
                <a:endParaRPr lang="en-US" sz="1200" b="1" i="1" u="sng" dirty="0"/>
              </a:p>
              <a:p>
                <a:pPr marL="171450" indent="-171450" algn="l">
                  <a:buFont typeface="Arial" panose="020B0604020202020204" pitchFamily="34" charset="0"/>
                  <a:buChar char="•"/>
                </a:pPr>
                <a:r>
                  <a:rPr lang="en-US" sz="1200" b="1" i="1" u="sng" dirty="0"/>
                  <a:t>Drift method</a:t>
                </a:r>
              </a:p>
              <a:p>
                <a:pPr algn="l"/>
                <a:r>
                  <a:rPr lang="en-US" sz="1200" i="1" dirty="0"/>
                  <a:t>A variation on the naïve method is to allow the forecasts to increase or decrease over time, where the amount of change over time (called the drift) is set to be the average change seen in the historical data. So the forecast for time </a:t>
                </a:r>
                <a:r>
                  <a:rPr lang="en-US" sz="1200" i="1" dirty="0" err="1"/>
                  <a:t>T+h</a:t>
                </a:r>
                <a:r>
                  <a:rPr lang="en-US" sz="1200" i="1" dirty="0"/>
                  <a:t> </a:t>
                </a:r>
              </a:p>
              <a:p>
                <a:pPr algn="l"/>
                <a:r>
                  <a:rPr lang="en-US" sz="1200" i="1" dirty="0"/>
                  <a:t> is given by</a:t>
                </a:r>
              </a:p>
              <a:p>
                <a:pPr algn="l"/>
                <a:endParaRPr lang="en-US" sz="1200" i="1" dirty="0"/>
              </a:p>
            </p:txBody>
          </p:sp>
        </mc:Choice>
        <mc:Fallback xmlns="">
          <p:sp>
            <p:nvSpPr>
              <p:cNvPr id="4" name="TextBox 3"/>
              <p:cNvSpPr txBox="1">
                <a:spLocks noRot="1" noChangeAspect="1" noMove="1" noResize="1" noEditPoints="1" noAdjustHandles="1" noChangeArrowheads="1" noChangeShapeType="1" noTextEdit="1"/>
              </p:cNvSpPr>
              <p:nvPr/>
            </p:nvSpPr>
            <p:spPr>
              <a:xfrm>
                <a:off x="512607" y="1685650"/>
                <a:ext cx="8284191" cy="4117987"/>
              </a:xfrm>
              <a:prstGeom prst="rect">
                <a:avLst/>
              </a:prstGeom>
              <a:blipFill rotWithShape="1">
                <a:blip r:embed="rId2"/>
                <a:stretch>
                  <a:fillRect t="-148" r="-294"/>
                </a:stretch>
              </a:blipFill>
            </p:spPr>
            <p:txBody>
              <a:bodyPr/>
              <a:lstStyle/>
              <a:p>
                <a:r>
                  <a:rPr lang="en-US">
                    <a:noFill/>
                  </a:rPr>
                  <a:t> </a:t>
                </a:r>
              </a:p>
            </p:txBody>
          </p:sp>
        </mc:Fallback>
      </mc:AlternateContent>
      <p:pic>
        <p:nvPicPr>
          <p:cNvPr id="7" name="Picture 6"/>
          <p:cNvPicPr/>
          <p:nvPr/>
        </p:nvPicPr>
        <p:blipFill rotWithShape="1">
          <a:blip r:embed="rId3"/>
          <a:srcRect l="26816" t="58119" r="47650" b="33144"/>
          <a:stretch/>
        </p:blipFill>
        <p:spPr bwMode="auto">
          <a:xfrm>
            <a:off x="1872345" y="5475521"/>
            <a:ext cx="3614057" cy="7837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15458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a:solidFill>
                  <a:schemeClr val="bg1"/>
                </a:solidFill>
              </a:rPr>
              <a:t>Exponential </a:t>
            </a:r>
            <a:r>
              <a:rPr lang="en-US" sz="1500" b="1" dirty="0">
                <a:solidFill>
                  <a:schemeClr val="bg1"/>
                </a:solidFill>
              </a:rPr>
              <a:t>Smoothing Models</a:t>
            </a:r>
          </a:p>
        </p:txBody>
      </p:sp>
      <p:sp>
        <p:nvSpPr>
          <p:cNvPr id="4" name="TextBox 3"/>
          <p:cNvSpPr txBox="1"/>
          <p:nvPr/>
        </p:nvSpPr>
        <p:spPr>
          <a:xfrm>
            <a:off x="706056" y="1685650"/>
            <a:ext cx="8090742" cy="4832092"/>
          </a:xfrm>
          <a:prstGeom prst="rect">
            <a:avLst/>
          </a:prstGeom>
          <a:noFill/>
        </p:spPr>
        <p:txBody>
          <a:bodyPr wrap="square" rtlCol="0">
            <a:spAutoFit/>
          </a:bodyPr>
          <a:lstStyle/>
          <a:p>
            <a:pPr marL="171450" indent="-171450" algn="l">
              <a:buFont typeface="Arial" panose="020B0604020202020204" pitchFamily="34" charset="0"/>
              <a:buChar char="•"/>
            </a:pPr>
            <a:r>
              <a:rPr lang="en-US" sz="1200" i="1" dirty="0"/>
              <a:t>Very popular technique to produce smoothed Time Series. </a:t>
            </a:r>
          </a:p>
          <a:p>
            <a:pPr marL="171450" indent="-171450" algn="l">
              <a:buFont typeface="Arial" panose="020B0604020202020204" pitchFamily="34" charset="0"/>
              <a:buChar char="•"/>
            </a:pPr>
            <a:r>
              <a:rPr lang="en-US" sz="1200" i="1" dirty="0"/>
              <a:t>The weights assigned to each observations in Exponential smoothing follows an exponential pattern which decreases as the observation gets older and that’s why it is called exponential smoothing. </a:t>
            </a:r>
          </a:p>
          <a:p>
            <a:pPr marL="171450" indent="-171450" algn="l">
              <a:buFont typeface="Arial" panose="020B0604020202020204" pitchFamily="34" charset="0"/>
              <a:buChar char="•"/>
            </a:pPr>
            <a:r>
              <a:rPr lang="en-US" sz="1200" i="1" dirty="0"/>
              <a:t>There are 3 types of smoothing model namely Single/Double/Triple Exponential Model. The choice of exponential models depend on the presence of trend and seasonality in the data </a:t>
            </a:r>
          </a:p>
          <a:p>
            <a:pPr marL="1085850" lvl="2" indent="-171450" algn="l">
              <a:buFont typeface="Wingdings" panose="05000000000000000000" pitchFamily="2" charset="2"/>
              <a:buChar char="Ø"/>
            </a:pPr>
            <a:endParaRPr lang="en-US" sz="1200" i="1" dirty="0"/>
          </a:p>
          <a:p>
            <a:pPr marL="1085850" lvl="2" indent="-171450" algn="l">
              <a:buFont typeface="Wingdings" panose="05000000000000000000" pitchFamily="2" charset="2"/>
              <a:buChar char="Ø"/>
            </a:pPr>
            <a:r>
              <a:rPr lang="en-US" sz="1200" b="1" i="1" dirty="0"/>
              <a:t>No trend &amp; no seasonality – Single Exponential Smoothing</a:t>
            </a:r>
          </a:p>
          <a:p>
            <a:pPr marL="1085850" lvl="2" indent="-171450" algn="l">
              <a:buFont typeface="Wingdings" panose="05000000000000000000" pitchFamily="2" charset="2"/>
              <a:buChar char="Ø"/>
            </a:pPr>
            <a:r>
              <a:rPr lang="en-US" sz="1200" b="1" i="1" dirty="0"/>
              <a:t>Trend but No seasonality – Double Exponential </a:t>
            </a:r>
          </a:p>
          <a:p>
            <a:pPr marL="1085850" lvl="2" indent="-171450" algn="l">
              <a:buFont typeface="Wingdings" panose="05000000000000000000" pitchFamily="2" charset="2"/>
              <a:buChar char="Ø"/>
            </a:pPr>
            <a:r>
              <a:rPr lang="en-US" sz="1200" b="1" i="1" dirty="0"/>
              <a:t>Both Trend &amp; Seasonality – Triple Exponential Smoothing </a:t>
            </a:r>
          </a:p>
          <a:p>
            <a:pPr algn="l"/>
            <a:endParaRPr lang="en-US" sz="1200" b="1" i="1" u="sng" dirty="0"/>
          </a:p>
          <a:p>
            <a:pPr algn="l"/>
            <a:r>
              <a:rPr lang="en-US" sz="1200" b="1" i="1" u="sng" dirty="0"/>
              <a:t>Holt Winters Model</a:t>
            </a:r>
          </a:p>
          <a:p>
            <a:pPr algn="l"/>
            <a:r>
              <a:rPr lang="en-US" sz="1200" i="1" dirty="0"/>
              <a:t>For non-seasonal series with trend - Trend (T</a:t>
            </a:r>
            <a:r>
              <a:rPr lang="en-US" sz="1200" i="1" baseline="-25000" dirty="0"/>
              <a:t>t</a:t>
            </a:r>
            <a:r>
              <a:rPr lang="en-US" sz="1200" i="1" dirty="0"/>
              <a:t>) at time t defined as the difference between current and previous level.</a:t>
            </a:r>
          </a:p>
          <a:p>
            <a:pPr algn="l"/>
            <a:r>
              <a:rPr lang="en-US" sz="1200" i="1" dirty="0"/>
              <a:t>Therefore Smoothing takes the form of Level Trend, where level is determined as similar to Exponential smoothing.</a:t>
            </a:r>
          </a:p>
          <a:p>
            <a:pPr algn="l"/>
            <a:endParaRPr lang="en-US" sz="1200" i="1" dirty="0"/>
          </a:p>
          <a:p>
            <a:pPr marL="1085850" lvl="2" indent="-171450" algn="l">
              <a:buFont typeface="Wingdings" panose="05000000000000000000" pitchFamily="2" charset="2"/>
              <a:buChar char="Ø"/>
            </a:pPr>
            <a:r>
              <a:rPr lang="en-US" sz="1200" b="1" i="1" dirty="0"/>
              <a:t>Level (L</a:t>
            </a:r>
            <a:r>
              <a:rPr lang="en-US" sz="1200" b="1" i="1" baseline="-25000" dirty="0"/>
              <a:t>t</a:t>
            </a:r>
            <a:r>
              <a:rPr lang="en-US" sz="1200" b="1" i="1" dirty="0"/>
              <a:t>) ---- a </a:t>
            </a:r>
            <a:r>
              <a:rPr lang="en-US" sz="1200" b="1" i="1" dirty="0" err="1"/>
              <a:t>y</a:t>
            </a:r>
            <a:r>
              <a:rPr lang="en-US" sz="1200" b="1" i="1" baseline="-25000" dirty="0" err="1"/>
              <a:t>t</a:t>
            </a:r>
            <a:r>
              <a:rPr lang="en-US" sz="1200" b="1" i="1" dirty="0"/>
              <a:t> + (1 - a) (L</a:t>
            </a:r>
            <a:r>
              <a:rPr lang="en-US" sz="1200" b="1" i="1" baseline="-25000" dirty="0"/>
              <a:t>t-1</a:t>
            </a:r>
            <a:r>
              <a:rPr lang="en-US" sz="1200" b="1" i="1" dirty="0"/>
              <a:t> - T</a:t>
            </a:r>
            <a:r>
              <a:rPr lang="en-US" sz="1200" b="1" i="1" baseline="-25000" dirty="0"/>
              <a:t>t-1</a:t>
            </a:r>
            <a:r>
              <a:rPr lang="en-US" sz="1200" b="1" i="1" dirty="0"/>
              <a:t> )</a:t>
            </a:r>
          </a:p>
          <a:p>
            <a:pPr marL="1085850" lvl="2" indent="-171450" algn="l">
              <a:buFont typeface="Wingdings" panose="05000000000000000000" pitchFamily="2" charset="2"/>
              <a:buChar char="Ø"/>
            </a:pPr>
            <a:r>
              <a:rPr lang="en-US" sz="1200" b="1" i="1" dirty="0"/>
              <a:t>Trend(T</a:t>
            </a:r>
            <a:r>
              <a:rPr lang="en-US" sz="1200" b="1" i="1" baseline="-25000" dirty="0"/>
              <a:t>t</a:t>
            </a:r>
            <a:r>
              <a:rPr lang="en-US" sz="1200" b="1" i="1" dirty="0"/>
              <a:t>) ---- b ( L</a:t>
            </a:r>
            <a:r>
              <a:rPr lang="en-US" sz="1200" b="1" i="1" baseline="-25000" dirty="0"/>
              <a:t>t</a:t>
            </a:r>
            <a:r>
              <a:rPr lang="en-US" sz="1200" b="1" i="1" dirty="0"/>
              <a:t> - L</a:t>
            </a:r>
            <a:r>
              <a:rPr lang="en-US" sz="1200" b="1" i="1" baseline="-25000" dirty="0"/>
              <a:t>t-1</a:t>
            </a:r>
            <a:r>
              <a:rPr lang="en-US" sz="1200" b="1" i="1" dirty="0"/>
              <a:t> ) + (1 - b) T</a:t>
            </a:r>
            <a:r>
              <a:rPr lang="en-US" sz="1200" b="1" i="1" baseline="-25000" dirty="0"/>
              <a:t>t-1</a:t>
            </a:r>
          </a:p>
          <a:p>
            <a:pPr algn="l"/>
            <a:endParaRPr lang="en-US" sz="1200" b="1" i="1" baseline="-25000" dirty="0"/>
          </a:p>
          <a:p>
            <a:pPr algn="l"/>
            <a:r>
              <a:rPr lang="en-US" sz="1200" i="1" dirty="0"/>
              <a:t>Two smoothing parameters (</a:t>
            </a:r>
            <a:r>
              <a:rPr lang="en-US" sz="1200" i="1" dirty="0" err="1"/>
              <a:t>a,b</a:t>
            </a:r>
            <a:r>
              <a:rPr lang="en-US" sz="1200" i="1" dirty="0"/>
              <a:t>) are used, both positive and less than 1.</a:t>
            </a:r>
          </a:p>
          <a:p>
            <a:pPr algn="l"/>
            <a:r>
              <a:rPr lang="en-US" sz="1200" i="1" dirty="0"/>
              <a:t>Forecasting for k periods into the future is done as:</a:t>
            </a:r>
          </a:p>
          <a:p>
            <a:pPr marL="1085850" lvl="2" indent="-171450" algn="l">
              <a:buFont typeface="Wingdings" panose="05000000000000000000" pitchFamily="2" charset="2"/>
              <a:buChar char="Ø"/>
            </a:pPr>
            <a:r>
              <a:rPr lang="en-US" sz="1200" b="1" i="1" dirty="0" err="1"/>
              <a:t>F</a:t>
            </a:r>
            <a:r>
              <a:rPr lang="en-US" sz="1200" b="1" i="1" baseline="-25000" dirty="0" err="1"/>
              <a:t>n+k</a:t>
            </a:r>
            <a:r>
              <a:rPr lang="en-US" sz="1200" b="1" i="1" dirty="0"/>
              <a:t> = L</a:t>
            </a:r>
            <a:r>
              <a:rPr lang="en-US" sz="1200" b="1" i="1" baseline="-25000" dirty="0"/>
              <a:t>n</a:t>
            </a:r>
            <a:r>
              <a:rPr lang="en-US" sz="1200" b="1" i="1" dirty="0"/>
              <a:t> + </a:t>
            </a:r>
            <a:r>
              <a:rPr lang="en-US" sz="1200" b="1" i="1" dirty="0" err="1"/>
              <a:t>kT</a:t>
            </a:r>
            <a:r>
              <a:rPr lang="en-US" sz="1200" b="1" i="1" baseline="-25000" dirty="0" err="1"/>
              <a:t>n</a:t>
            </a:r>
            <a:endParaRPr lang="en-US" sz="1200" b="1" i="1" baseline="-25000" dirty="0"/>
          </a:p>
          <a:p>
            <a:pPr algn="l"/>
            <a:r>
              <a:rPr lang="en-US" sz="1200" b="1" i="1" u="sng" dirty="0"/>
              <a:t>Types :</a:t>
            </a:r>
          </a:p>
          <a:p>
            <a:pPr marL="171450" indent="-171450" algn="l">
              <a:buFont typeface="Arial" panose="020B0604020202020204" pitchFamily="34" charset="0"/>
              <a:buChar char="•"/>
            </a:pPr>
            <a:r>
              <a:rPr lang="en-US" sz="1200" i="1" dirty="0"/>
              <a:t>Holt-Winters exponentially smoothed trend seasonal method.</a:t>
            </a:r>
          </a:p>
          <a:p>
            <a:pPr marL="171450" indent="-171450" algn="l">
              <a:buFont typeface="Arial" panose="020B0604020202020204" pitchFamily="34" charset="0"/>
              <a:buChar char="•"/>
            </a:pPr>
            <a:r>
              <a:rPr lang="en-US" sz="1200" i="1" dirty="0"/>
              <a:t>The additive seasonal factors variant of the Winters method</a:t>
            </a:r>
          </a:p>
          <a:p>
            <a:pPr marL="285750" indent="-285750" algn="l">
              <a:buFont typeface="Arial" panose="020B0604020202020204" pitchFamily="34" charset="0"/>
              <a:buChar char="•"/>
            </a:pPr>
            <a:endParaRPr lang="en-US" sz="1200" i="1" dirty="0">
              <a:solidFill>
                <a:srgbClr val="FF0000"/>
              </a:solidFill>
            </a:endParaRPr>
          </a:p>
          <a:p>
            <a:pPr marL="285750" indent="-285750" algn="l">
              <a:buFont typeface="Arial" panose="020B0604020202020204" pitchFamily="34" charset="0"/>
              <a:buChar char="•"/>
            </a:pPr>
            <a:endParaRPr lang="en-US" sz="1200" i="1" dirty="0"/>
          </a:p>
          <a:p>
            <a:pPr algn="l"/>
            <a:endParaRPr lang="en-US" sz="1200" i="1" dirty="0"/>
          </a:p>
        </p:txBody>
      </p:sp>
    </p:spTree>
    <p:extLst>
      <p:ext uri="{BB962C8B-B14F-4D97-AF65-F5344CB8AC3E}">
        <p14:creationId xmlns:p14="http://schemas.microsoft.com/office/powerpoint/2010/main" val="36425426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200" dirty="0"/>
          </a:p>
          <a:p>
            <a:pPr algn="l" defTabSz="1019175">
              <a:defRPr/>
            </a:pPr>
            <a:r>
              <a:rPr lang="en-US" sz="1200" i="1" dirty="0"/>
              <a:t>Exponential smoothing methods are not restricted to those we have presented so far. By considering variations in the combination of the trend and seasonal components, fifteen exponential smoothing methods are possible,</a:t>
            </a:r>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Exponential Smoothing Models - Taxonomy</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63" y="2200955"/>
            <a:ext cx="7081166" cy="3916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2804555572"/>
              </p:ext>
            </p:extLst>
          </p:nvPr>
        </p:nvGraphicFramePr>
        <p:xfrm>
          <a:off x="7641772" y="3304495"/>
          <a:ext cx="1132114" cy="955221"/>
        </p:xfrm>
        <a:graphic>
          <a:graphicData uri="http://schemas.openxmlformats.org/presentationml/2006/ole">
            <mc:AlternateContent xmlns:mc="http://schemas.openxmlformats.org/markup-compatibility/2006">
              <mc:Choice xmlns:v="urn:schemas-microsoft-com:vml" Requires="v">
                <p:oleObj spid="_x0000_s5265" name="Packager Shell Object" showAsIcon="1" r:id="rId5" imgW="914400" imgH="771480" progId="Package">
                  <p:embed/>
                </p:oleObj>
              </mc:Choice>
              <mc:Fallback>
                <p:oleObj name="Packager Shell Object" showAsIcon="1" r:id="rId5" imgW="914400" imgH="771480" progId="Package">
                  <p:embed/>
                  <p:pic>
                    <p:nvPicPr>
                      <p:cNvPr id="0" name=""/>
                      <p:cNvPicPr/>
                      <p:nvPr/>
                    </p:nvPicPr>
                    <p:blipFill>
                      <a:blip r:embed="rId6"/>
                      <a:stretch>
                        <a:fillRect/>
                      </a:stretch>
                    </p:blipFill>
                    <p:spPr>
                      <a:xfrm>
                        <a:off x="7641772" y="3304495"/>
                        <a:ext cx="1132114" cy="955221"/>
                      </a:xfrm>
                      <a:prstGeom prst="rect">
                        <a:avLst/>
                      </a:prstGeom>
                    </p:spPr>
                  </p:pic>
                </p:oleObj>
              </mc:Fallback>
            </mc:AlternateContent>
          </a:graphicData>
        </a:graphic>
      </p:graphicFrame>
    </p:spTree>
    <p:extLst>
      <p:ext uri="{BB962C8B-B14F-4D97-AF65-F5344CB8AC3E}">
        <p14:creationId xmlns:p14="http://schemas.microsoft.com/office/powerpoint/2010/main" val="19223725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200"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Exponential Smoothing Models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11" y="1788205"/>
            <a:ext cx="7870378" cy="4121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298725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Overview</a:t>
            </a:r>
          </a:p>
        </p:txBody>
      </p:sp>
      <p:sp>
        <p:nvSpPr>
          <p:cNvPr id="10246" name="TextBox 3"/>
          <p:cNvSpPr txBox="1">
            <a:spLocks noChangeArrowheads="1"/>
          </p:cNvSpPr>
          <p:nvPr/>
        </p:nvSpPr>
        <p:spPr bwMode="auto">
          <a:xfrm>
            <a:off x="300038" y="1365250"/>
            <a:ext cx="87217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r>
              <a:rPr lang="en-US" altLang="en-US" sz="1600" b="1" i="1" dirty="0"/>
              <a:t> </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r>
              <a:rPr lang="en-US" altLang="en-US" sz="1400" i="1" dirty="0"/>
              <a:t>A </a:t>
            </a:r>
            <a:r>
              <a:rPr lang="en-US" altLang="en-US" sz="1400" b="1" i="1" dirty="0"/>
              <a:t>time series</a:t>
            </a:r>
            <a:r>
              <a:rPr lang="en-US" altLang="en-US" sz="1400" i="1" dirty="0"/>
              <a:t> is a sequence of data points, typically consisting of successive measurements made over a time interval. </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r>
              <a:rPr lang="en-US" altLang="en-US" sz="1400" i="1" dirty="0"/>
              <a:t>Time series data have a natural temporal ordering. This makes time series analysis distinct from cross-sectional studies, in which there is no natural ordering of the observations </a:t>
            </a:r>
          </a:p>
          <a:p>
            <a:pPr marL="285750" indent="-285750" algn="l" eaLnBrk="1" hangingPunct="1">
              <a:buFont typeface="Arial" panose="020B0604020202020204" pitchFamily="34" charset="0"/>
              <a:buChar char="•"/>
            </a:pPr>
            <a:endParaRPr lang="en-US" altLang="en-US" sz="1400" i="1" dirty="0"/>
          </a:p>
          <a:p>
            <a:pPr marL="285750" indent="-285750" algn="l" eaLnBrk="1" hangingPunct="1">
              <a:buFont typeface="Arial" panose="020B0604020202020204" pitchFamily="34" charset="0"/>
              <a:buChar char="•"/>
            </a:pPr>
            <a:endParaRPr lang="en-US" altLang="en-US" sz="1600" i="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57" y="3866454"/>
            <a:ext cx="3933144"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1464" y="3855568"/>
            <a:ext cx="4140654"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34143" y="5301327"/>
            <a:ext cx="3189514" cy="246221"/>
          </a:xfrm>
          <a:prstGeom prst="rect">
            <a:avLst/>
          </a:prstGeom>
          <a:noFill/>
        </p:spPr>
        <p:txBody>
          <a:bodyPr wrap="square" rtlCol="0">
            <a:spAutoFit/>
          </a:bodyPr>
          <a:lstStyle/>
          <a:p>
            <a:r>
              <a:rPr lang="en-US" i="1" u="sng" dirty="0"/>
              <a:t>Time Series Data</a:t>
            </a:r>
          </a:p>
        </p:txBody>
      </p:sp>
      <p:sp>
        <p:nvSpPr>
          <p:cNvPr id="10" name="TextBox 9"/>
          <p:cNvSpPr txBox="1"/>
          <p:nvPr/>
        </p:nvSpPr>
        <p:spPr>
          <a:xfrm>
            <a:off x="5214363" y="5279551"/>
            <a:ext cx="3189514" cy="246221"/>
          </a:xfrm>
          <a:prstGeom prst="rect">
            <a:avLst/>
          </a:prstGeom>
          <a:noFill/>
        </p:spPr>
        <p:txBody>
          <a:bodyPr wrap="square" rtlCol="0">
            <a:spAutoFit/>
          </a:bodyPr>
          <a:lstStyle/>
          <a:p>
            <a:r>
              <a:rPr lang="en-US" i="1" u="sng" dirty="0"/>
              <a:t>Cross Sectional Data</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Stationary Time Series</a:t>
            </a:r>
          </a:p>
        </p:txBody>
      </p:sp>
      <p:sp>
        <p:nvSpPr>
          <p:cNvPr id="4" name="TextBox 3"/>
          <p:cNvSpPr txBox="1"/>
          <p:nvPr/>
        </p:nvSpPr>
        <p:spPr>
          <a:xfrm>
            <a:off x="382138" y="1910687"/>
            <a:ext cx="8284191" cy="2308324"/>
          </a:xfrm>
          <a:prstGeom prst="rect">
            <a:avLst/>
          </a:prstGeom>
          <a:noFill/>
        </p:spPr>
        <p:txBody>
          <a:bodyPr wrap="square" rtlCol="0">
            <a:spAutoFit/>
          </a:bodyPr>
          <a:lstStyle/>
          <a:p>
            <a:pPr algn="l"/>
            <a:r>
              <a:rPr lang="en-US" sz="1200" b="1" i="1" u="sng" dirty="0"/>
              <a:t>Definition</a:t>
            </a:r>
            <a:r>
              <a:rPr lang="en-US" sz="1200" i="1" dirty="0"/>
              <a:t>: If {</a:t>
            </a:r>
            <a:r>
              <a:rPr lang="en-US" sz="1200" i="1" dirty="0" err="1"/>
              <a:t>y</a:t>
            </a:r>
            <a:r>
              <a:rPr lang="en-US" sz="1200" i="1" baseline="-25000" dirty="0" err="1"/>
              <a:t>t</a:t>
            </a:r>
            <a:r>
              <a:rPr lang="en-US" sz="1200" i="1" dirty="0"/>
              <a:t>} is a stationary time series, then for all s, the distribution of (</a:t>
            </a:r>
            <a:r>
              <a:rPr lang="en-US" sz="1200" i="1" dirty="0" err="1"/>
              <a:t>y</a:t>
            </a:r>
            <a:r>
              <a:rPr lang="en-US" sz="1200" i="1" baseline="-25000" dirty="0" err="1"/>
              <a:t>t</a:t>
            </a:r>
            <a:r>
              <a:rPr lang="en-US" sz="1200" i="1" dirty="0"/>
              <a:t> , . . . , </a:t>
            </a:r>
            <a:r>
              <a:rPr lang="en-US" sz="1200" i="1" dirty="0" err="1"/>
              <a:t>y</a:t>
            </a:r>
            <a:r>
              <a:rPr lang="en-US" sz="1200" i="1" baseline="-25000" dirty="0" err="1"/>
              <a:t>t+s</a:t>
            </a:r>
            <a:r>
              <a:rPr lang="en-US" sz="1200" i="1" dirty="0"/>
              <a:t>) does not depend on t. </a:t>
            </a:r>
          </a:p>
          <a:p>
            <a:pPr algn="l"/>
            <a:endParaRPr lang="en-US" sz="1200" b="1" i="1" u="sng" dirty="0"/>
          </a:p>
          <a:p>
            <a:pPr algn="l"/>
            <a:r>
              <a:rPr lang="en-US" sz="1200" b="1" i="1" u="sng" dirty="0"/>
              <a:t>How to make a series stationary</a:t>
            </a:r>
            <a:endParaRPr lang="en-US" sz="1200" i="1" u="sng" dirty="0"/>
          </a:p>
          <a:p>
            <a:pPr marL="742950" lvl="1" indent="-285750" algn="l">
              <a:buFont typeface="Wingdings" panose="05000000000000000000" pitchFamily="2" charset="2"/>
              <a:buChar char="Ø"/>
            </a:pPr>
            <a:r>
              <a:rPr lang="en-US" sz="1200" i="1" dirty="0"/>
              <a:t>Differencing - Involves taking difference between successive values.</a:t>
            </a:r>
          </a:p>
          <a:p>
            <a:pPr marL="742950" lvl="1" indent="-285750" algn="l">
              <a:buFont typeface="Wingdings" panose="05000000000000000000" pitchFamily="2" charset="2"/>
              <a:buChar char="Ø"/>
            </a:pPr>
            <a:r>
              <a:rPr lang="en-US" sz="1200" i="1" dirty="0"/>
              <a:t>Log Transformations - makes non - constant variance constant &amp;  removes exponential trends.</a:t>
            </a:r>
          </a:p>
          <a:p>
            <a:pPr marL="742950" lvl="1" indent="-285750" algn="l">
              <a:buFont typeface="Wingdings" panose="05000000000000000000" pitchFamily="2" charset="2"/>
              <a:buChar char="Ø"/>
            </a:pPr>
            <a:endParaRPr lang="en-US" sz="1200" i="1" dirty="0"/>
          </a:p>
          <a:p>
            <a:pPr algn="l"/>
            <a:r>
              <a:rPr lang="en-US" sz="1200" b="1" i="1" u="sng" dirty="0"/>
              <a:t>Identifying non-stationary series</a:t>
            </a:r>
          </a:p>
          <a:p>
            <a:pPr marL="285750" indent="-285750" algn="l">
              <a:buFont typeface="Arial" panose="020B0604020202020204" pitchFamily="34" charset="0"/>
              <a:buChar char="•"/>
            </a:pPr>
            <a:r>
              <a:rPr lang="en-US" sz="1200" i="1" dirty="0"/>
              <a:t>Time plot. </a:t>
            </a:r>
          </a:p>
          <a:p>
            <a:pPr marL="285750" indent="-285750" algn="l">
              <a:buFont typeface="Arial" panose="020B0604020202020204" pitchFamily="34" charset="0"/>
              <a:buChar char="•"/>
            </a:pPr>
            <a:r>
              <a:rPr lang="en-US" sz="1200" i="1" dirty="0"/>
              <a:t>The ACF of stationary data drops to zero quickly. The ACF of non-stationary data decreases slowly.</a:t>
            </a:r>
          </a:p>
          <a:p>
            <a:pPr marL="285750" indent="-285750" algn="l">
              <a:buFont typeface="Arial" panose="020B0604020202020204" pitchFamily="34" charset="0"/>
              <a:buChar char="•"/>
            </a:pPr>
            <a:r>
              <a:rPr lang="en-US" sz="1200" i="1" dirty="0"/>
              <a:t>For non-stationary data, the value of r</a:t>
            </a:r>
            <a:r>
              <a:rPr lang="en-US" sz="1200" i="1" baseline="-25000" dirty="0"/>
              <a:t>1</a:t>
            </a:r>
            <a:r>
              <a:rPr lang="en-US" sz="1200" i="1" dirty="0"/>
              <a:t> (first order auto correlation) is often large and positive.</a:t>
            </a:r>
          </a:p>
          <a:p>
            <a:pPr marL="285750" indent="-285750" algn="l">
              <a:buFont typeface="Arial" panose="020B0604020202020204" pitchFamily="34" charset="0"/>
              <a:buChar char="•"/>
            </a:pPr>
            <a:r>
              <a:rPr lang="en-US" sz="1200" i="1" dirty="0"/>
              <a:t>ADF test can also be performed.</a:t>
            </a:r>
          </a:p>
          <a:p>
            <a:pPr algn="l"/>
            <a:endParaRPr lang="en-US" sz="1200" b="1" i="1" u="sng"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98" y="4219011"/>
            <a:ext cx="7722759" cy="201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682301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Differencing</a:t>
            </a:r>
          </a:p>
        </p:txBody>
      </p:sp>
      <p:sp>
        <p:nvSpPr>
          <p:cNvPr id="4" name="TextBox 3"/>
          <p:cNvSpPr txBox="1"/>
          <p:nvPr/>
        </p:nvSpPr>
        <p:spPr>
          <a:xfrm>
            <a:off x="625032" y="1649425"/>
            <a:ext cx="8518967" cy="5047536"/>
          </a:xfrm>
          <a:prstGeom prst="rect">
            <a:avLst/>
          </a:prstGeom>
          <a:noFill/>
        </p:spPr>
        <p:txBody>
          <a:bodyPr wrap="square" rtlCol="0">
            <a:spAutoFit/>
          </a:bodyPr>
          <a:lstStyle/>
          <a:p>
            <a:pPr marL="285750" indent="-285750" algn="l">
              <a:buFont typeface="Arial" panose="020B0604020202020204" pitchFamily="34" charset="0"/>
              <a:buChar char="•"/>
            </a:pPr>
            <a:r>
              <a:rPr lang="en-US" sz="1400" i="1" dirty="0"/>
              <a:t>Differencing helps to </a:t>
            </a:r>
            <a:r>
              <a:rPr lang="en-US" sz="1400" b="1" i="1" dirty="0"/>
              <a:t>stabilize the mean</a:t>
            </a:r>
            <a:r>
              <a:rPr lang="en-US" sz="1400" i="1" dirty="0"/>
              <a:t>.</a:t>
            </a:r>
          </a:p>
          <a:p>
            <a:pPr marL="285750" indent="-285750" algn="l">
              <a:buFont typeface="Arial" panose="020B0604020202020204" pitchFamily="34" charset="0"/>
              <a:buChar char="•"/>
            </a:pPr>
            <a:r>
              <a:rPr lang="en-US" sz="1400" i="1" dirty="0"/>
              <a:t>The differenced series is the change between each observation in the original series: </a:t>
            </a:r>
            <a:r>
              <a:rPr lang="en-US" sz="1400" b="1" i="1" dirty="0" err="1"/>
              <a:t>y</a:t>
            </a:r>
            <a:r>
              <a:rPr lang="en-US" sz="1400" b="1" i="1" baseline="-25000" dirty="0" err="1"/>
              <a:t>t</a:t>
            </a:r>
            <a:r>
              <a:rPr lang="en-US" sz="1400" b="1" i="1" dirty="0"/>
              <a:t>’ = </a:t>
            </a:r>
            <a:r>
              <a:rPr lang="en-US" sz="1400" b="1" i="1" dirty="0" err="1"/>
              <a:t>y</a:t>
            </a:r>
            <a:r>
              <a:rPr lang="en-US" sz="1400" b="1" i="1" baseline="-25000" dirty="0" err="1"/>
              <a:t>t</a:t>
            </a:r>
            <a:r>
              <a:rPr lang="en-US" sz="1400" b="1" i="1" dirty="0"/>
              <a:t> − y</a:t>
            </a:r>
            <a:r>
              <a:rPr lang="en-US" sz="1400" b="1" i="1" baseline="-25000" dirty="0"/>
              <a:t>t−1</a:t>
            </a:r>
            <a:r>
              <a:rPr lang="en-US" sz="1400" b="1" i="1" dirty="0"/>
              <a:t>.</a:t>
            </a:r>
          </a:p>
          <a:p>
            <a:pPr marL="285750" indent="-285750" algn="l">
              <a:buFont typeface="Arial" panose="020B0604020202020204" pitchFamily="34" charset="0"/>
              <a:buChar char="•"/>
            </a:pPr>
            <a:r>
              <a:rPr lang="en-US" sz="1400" i="1" dirty="0"/>
              <a:t>The differenced series will have only T − 1 values since it is not possible to calculate a difference </a:t>
            </a:r>
            <a:r>
              <a:rPr lang="en-US" sz="1400" b="1" i="1" dirty="0"/>
              <a:t>y</a:t>
            </a:r>
            <a:r>
              <a:rPr lang="en-US" sz="1400" b="1" i="1" baseline="-25000" dirty="0"/>
              <a:t>1</a:t>
            </a:r>
            <a:r>
              <a:rPr lang="en-US" sz="1400" b="1" i="1" baseline="30000" dirty="0"/>
              <a:t>’ </a:t>
            </a:r>
            <a:r>
              <a:rPr lang="en-US" sz="1400" i="1" dirty="0"/>
              <a:t>for the first observation.</a:t>
            </a:r>
          </a:p>
          <a:p>
            <a:pPr algn="l"/>
            <a:endParaRPr lang="en-US" sz="1400" i="1" dirty="0"/>
          </a:p>
          <a:p>
            <a:pPr marL="285750" indent="-285750" algn="l">
              <a:buFont typeface="Arial" panose="020B0604020202020204" pitchFamily="34" charset="0"/>
              <a:buChar char="•"/>
            </a:pPr>
            <a:r>
              <a:rPr lang="en-US" sz="1400" b="1" i="1" u="sng" dirty="0"/>
              <a:t>Second-order differencing:</a:t>
            </a:r>
          </a:p>
          <a:p>
            <a:pPr marL="742950" lvl="1" indent="-285750" algn="l">
              <a:buFont typeface="Wingdings" panose="05000000000000000000" pitchFamily="2" charset="2"/>
              <a:buChar char="Ø"/>
            </a:pPr>
            <a:r>
              <a:rPr lang="en-US" sz="1400" i="1" dirty="0"/>
              <a:t>Occasionally the differenced data will not appear stationary and it may be necessary to difference the data a second time:</a:t>
            </a:r>
          </a:p>
          <a:p>
            <a:pPr lvl="2" algn="l"/>
            <a:endParaRPr lang="en-US" sz="1400" b="1" i="1" dirty="0"/>
          </a:p>
          <a:p>
            <a:pPr lvl="2" algn="l"/>
            <a:r>
              <a:rPr lang="en-US" sz="1400" b="1" i="1" dirty="0"/>
              <a:t>	</a:t>
            </a:r>
            <a:r>
              <a:rPr lang="en-US" sz="1400" b="1" i="1" dirty="0" err="1"/>
              <a:t>y</a:t>
            </a:r>
            <a:r>
              <a:rPr lang="en-US" sz="1400" b="1" i="1" baseline="-25000" dirty="0" err="1"/>
              <a:t>t</a:t>
            </a:r>
            <a:r>
              <a:rPr lang="en-US" sz="1400" b="1" i="1" dirty="0"/>
              <a:t>’’ = </a:t>
            </a:r>
            <a:r>
              <a:rPr lang="en-US" sz="1400" b="1" i="1" dirty="0" err="1"/>
              <a:t>y</a:t>
            </a:r>
            <a:r>
              <a:rPr lang="en-US" sz="1400" b="1" i="1" baseline="-25000" dirty="0" err="1"/>
              <a:t>t</a:t>
            </a:r>
            <a:r>
              <a:rPr lang="en-US" sz="1400" b="1" i="1" dirty="0"/>
              <a:t>’ - y</a:t>
            </a:r>
            <a:r>
              <a:rPr lang="en-US" sz="1400" b="1" i="1" baseline="-25000" dirty="0"/>
              <a:t>t-1</a:t>
            </a:r>
            <a:r>
              <a:rPr lang="en-US" sz="1400" b="1" i="1" baseline="30000" dirty="0"/>
              <a:t>’’</a:t>
            </a:r>
            <a:r>
              <a:rPr lang="en-US" sz="1400" b="1" i="1" dirty="0"/>
              <a:t> = (</a:t>
            </a:r>
            <a:r>
              <a:rPr lang="en-US" sz="1400" b="1" i="1" dirty="0" err="1"/>
              <a:t>y</a:t>
            </a:r>
            <a:r>
              <a:rPr lang="en-US" sz="1400" b="1" i="1" baseline="-25000" dirty="0" err="1"/>
              <a:t>t</a:t>
            </a:r>
            <a:r>
              <a:rPr lang="en-US" sz="1400" b="1" i="1" baseline="-25000" dirty="0"/>
              <a:t> </a:t>
            </a:r>
            <a:r>
              <a:rPr lang="en-US" sz="1400" b="1" i="1" dirty="0"/>
              <a:t>- y</a:t>
            </a:r>
            <a:r>
              <a:rPr lang="en-US" sz="1400" b="1" i="1" baseline="-25000" dirty="0"/>
              <a:t>t-1</a:t>
            </a:r>
            <a:r>
              <a:rPr lang="en-US" sz="1400" b="1" i="1" dirty="0"/>
              <a:t>) - (y</a:t>
            </a:r>
            <a:r>
              <a:rPr lang="en-US" sz="1400" b="1" i="1" baseline="-25000" dirty="0"/>
              <a:t>t-1 </a:t>
            </a:r>
            <a:r>
              <a:rPr lang="en-US" sz="1400" b="1" i="1" dirty="0"/>
              <a:t>- y</a:t>
            </a:r>
            <a:r>
              <a:rPr lang="en-US" sz="1400" b="1" i="1" baseline="-25000" dirty="0"/>
              <a:t>t-2</a:t>
            </a:r>
            <a:r>
              <a:rPr lang="en-US" sz="1400" b="1" i="1" dirty="0"/>
              <a:t>) = </a:t>
            </a:r>
            <a:r>
              <a:rPr lang="en-US" sz="1400" b="1" i="1" dirty="0" err="1"/>
              <a:t>y</a:t>
            </a:r>
            <a:r>
              <a:rPr lang="en-US" sz="1400" b="1" i="1" baseline="-25000" dirty="0" err="1"/>
              <a:t>t</a:t>
            </a:r>
            <a:r>
              <a:rPr lang="en-US" sz="1400" b="1" i="1" baseline="-25000" dirty="0"/>
              <a:t> </a:t>
            </a:r>
            <a:r>
              <a:rPr lang="en-US" sz="1400" b="1" i="1" dirty="0"/>
              <a:t>-2y</a:t>
            </a:r>
            <a:r>
              <a:rPr lang="en-US" sz="1400" b="1" i="1" baseline="-25000" dirty="0"/>
              <a:t>t-1 </a:t>
            </a:r>
            <a:r>
              <a:rPr lang="en-US" sz="1400" b="1" i="1" dirty="0"/>
              <a:t>+ y</a:t>
            </a:r>
            <a:r>
              <a:rPr lang="en-US" sz="1400" b="1" i="1" baseline="-25000" dirty="0"/>
              <a:t>t-2</a:t>
            </a:r>
            <a:endParaRPr lang="en-US" sz="1400" i="1" dirty="0"/>
          </a:p>
          <a:p>
            <a:pPr marL="742950" lvl="1" indent="-285750" algn="l">
              <a:buFont typeface="Wingdings" panose="05000000000000000000" pitchFamily="2" charset="2"/>
              <a:buChar char="Ø"/>
            </a:pPr>
            <a:endParaRPr lang="en-US" sz="1400" i="1" dirty="0"/>
          </a:p>
          <a:p>
            <a:pPr marL="742950" lvl="1" indent="-285750" algn="l">
              <a:buFont typeface="Wingdings" panose="05000000000000000000" pitchFamily="2" charset="2"/>
              <a:buChar char="Ø"/>
            </a:pPr>
            <a:r>
              <a:rPr lang="en-US" sz="1400" i="1" dirty="0" err="1"/>
              <a:t>y</a:t>
            </a:r>
            <a:r>
              <a:rPr lang="en-US" sz="1400" i="1" baseline="-25000" dirty="0" err="1"/>
              <a:t>t</a:t>
            </a:r>
            <a:r>
              <a:rPr lang="en-US" sz="1400" i="1" dirty="0"/>
              <a:t>’’ will have T − 2 values.</a:t>
            </a:r>
          </a:p>
          <a:p>
            <a:pPr marL="742950" lvl="1" indent="-285750" algn="l">
              <a:buFont typeface="Wingdings" panose="05000000000000000000" pitchFamily="2" charset="2"/>
              <a:buChar char="Ø"/>
            </a:pPr>
            <a:r>
              <a:rPr lang="en-US" sz="1400" i="1" dirty="0"/>
              <a:t>In practice, it is almost never necessary to go beyond second-order differences.</a:t>
            </a:r>
          </a:p>
          <a:p>
            <a:pPr marL="742950" lvl="1" indent="-285750" algn="l">
              <a:buFont typeface="Wingdings" panose="05000000000000000000" pitchFamily="2" charset="2"/>
              <a:buChar char="Ø"/>
            </a:pPr>
            <a:endParaRPr lang="en-US" sz="1400" i="1" dirty="0"/>
          </a:p>
          <a:p>
            <a:pPr marL="285750" indent="-285750" algn="l">
              <a:buFont typeface="Arial" panose="020B0604020202020204" pitchFamily="34" charset="0"/>
              <a:buChar char="•"/>
            </a:pPr>
            <a:r>
              <a:rPr lang="en-US" sz="1400" b="1" i="1" u="sng" dirty="0"/>
              <a:t>Seasonal differencing:</a:t>
            </a:r>
          </a:p>
          <a:p>
            <a:pPr marL="742950" lvl="1" indent="-285750" algn="l">
              <a:buFont typeface="Wingdings" panose="05000000000000000000" pitchFamily="2" charset="2"/>
              <a:buChar char="Ø"/>
            </a:pPr>
            <a:r>
              <a:rPr lang="en-US" sz="1400" i="1" dirty="0"/>
              <a:t>A seasonal difference is the difference between an observation and the corresponding observation from the previous year.</a:t>
            </a:r>
          </a:p>
          <a:p>
            <a:pPr lvl="1" algn="l"/>
            <a:r>
              <a:rPr lang="en-US" sz="1400" i="1" dirty="0"/>
              <a:t>		</a:t>
            </a:r>
          </a:p>
          <a:p>
            <a:pPr lvl="1" algn="l"/>
            <a:r>
              <a:rPr lang="en-US" sz="1400" b="1" i="1" dirty="0"/>
              <a:t>		</a:t>
            </a:r>
            <a:r>
              <a:rPr lang="en-US" sz="1400" b="1" i="1" dirty="0" err="1"/>
              <a:t>y</a:t>
            </a:r>
            <a:r>
              <a:rPr lang="en-US" sz="1400" b="1" i="1" baseline="-25000" dirty="0" err="1"/>
              <a:t>t</a:t>
            </a:r>
            <a:r>
              <a:rPr lang="en-US" sz="1400" b="1" i="1" dirty="0"/>
              <a:t>’=</a:t>
            </a:r>
            <a:r>
              <a:rPr lang="en-US" sz="1400" b="1" i="1" dirty="0" err="1"/>
              <a:t>y</a:t>
            </a:r>
            <a:r>
              <a:rPr lang="en-US" sz="1400" b="1" i="1" baseline="-25000" dirty="0" err="1"/>
              <a:t>t</a:t>
            </a:r>
            <a:r>
              <a:rPr lang="en-US" sz="1400" b="1" i="1" dirty="0"/>
              <a:t> - </a:t>
            </a:r>
            <a:r>
              <a:rPr lang="en-US" sz="1400" b="1" i="1" dirty="0" err="1"/>
              <a:t>y</a:t>
            </a:r>
            <a:r>
              <a:rPr lang="en-US" sz="1400" b="1" i="1" baseline="-25000" dirty="0" err="1"/>
              <a:t>t</a:t>
            </a:r>
            <a:r>
              <a:rPr lang="en-US" sz="1400" b="1" i="1" baseline="-25000" dirty="0"/>
              <a:t>-m </a:t>
            </a:r>
            <a:r>
              <a:rPr lang="en-US" sz="1400" i="1" dirty="0"/>
              <a:t>,</a:t>
            </a:r>
            <a:r>
              <a:rPr lang="en-US" sz="1400" i="1" baseline="-25000" dirty="0"/>
              <a:t> </a:t>
            </a:r>
            <a:r>
              <a:rPr lang="en-US" sz="1400" i="1" dirty="0"/>
              <a:t>m = number of seasons. m= 12 (monthly), 4 (quarterly), etc.</a:t>
            </a:r>
          </a:p>
          <a:p>
            <a:pPr lvl="1" algn="l"/>
            <a:endParaRPr lang="en-US" sz="1400" i="1" dirty="0"/>
          </a:p>
          <a:p>
            <a:pPr marL="285750" indent="-285750" algn="l">
              <a:buFont typeface="Arial" panose="020B0604020202020204" pitchFamily="34" charset="0"/>
              <a:buChar char="•"/>
            </a:pPr>
            <a:endParaRPr lang="en-US" sz="1400" i="1" dirty="0"/>
          </a:p>
          <a:p>
            <a:pPr marL="285750" indent="-285750" algn="l">
              <a:buFont typeface="Arial" panose="020B0604020202020204" pitchFamily="34" charset="0"/>
              <a:buChar char="•"/>
            </a:pPr>
            <a:endParaRPr lang="en-US" sz="1400" i="1" dirty="0"/>
          </a:p>
          <a:p>
            <a:pPr algn="l"/>
            <a:endParaRPr lang="en-US" sz="1400" i="1" dirty="0"/>
          </a:p>
        </p:txBody>
      </p:sp>
    </p:spTree>
    <p:extLst>
      <p:ext uri="{BB962C8B-B14F-4D97-AF65-F5344CB8AC3E}">
        <p14:creationId xmlns:p14="http://schemas.microsoft.com/office/powerpoint/2010/main" val="4840715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Differencing</a:t>
            </a:r>
          </a:p>
        </p:txBody>
      </p:sp>
      <p:sp>
        <p:nvSpPr>
          <p:cNvPr id="7" name="TextBox 6"/>
          <p:cNvSpPr txBox="1"/>
          <p:nvPr/>
        </p:nvSpPr>
        <p:spPr>
          <a:xfrm>
            <a:off x="293911" y="5452520"/>
            <a:ext cx="8479975" cy="461665"/>
          </a:xfrm>
          <a:prstGeom prst="rect">
            <a:avLst/>
          </a:prstGeom>
          <a:noFill/>
          <a:ln>
            <a:solidFill>
              <a:schemeClr val="tx1"/>
            </a:solidFill>
          </a:ln>
        </p:spPr>
        <p:txBody>
          <a:bodyPr wrap="square" rtlCol="0">
            <a:spAutoFit/>
          </a:bodyPr>
          <a:lstStyle/>
          <a:p>
            <a:pPr algn="l"/>
            <a:r>
              <a:rPr lang="en-US" sz="1200" i="1" dirty="0"/>
              <a:t>The graphs above are plots for Original Series, series after taking log transformation, the series plot after performing 12</a:t>
            </a:r>
            <a:r>
              <a:rPr lang="en-US" sz="1200" i="1" baseline="30000" dirty="0"/>
              <a:t>th</a:t>
            </a:r>
            <a:r>
              <a:rPr lang="en-US" sz="1200" i="1" dirty="0"/>
              <a:t> Lag Seasonal Differencing and then the seasonal differenced series is again differenced at first order.</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912" y="1630316"/>
            <a:ext cx="8479974" cy="370368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2501026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Differencing – Unit Root Test</a:t>
            </a:r>
          </a:p>
        </p:txBody>
      </p:sp>
      <p:sp>
        <p:nvSpPr>
          <p:cNvPr id="4" name="TextBox 3"/>
          <p:cNvSpPr txBox="1"/>
          <p:nvPr/>
        </p:nvSpPr>
        <p:spPr>
          <a:xfrm>
            <a:off x="382138" y="1649423"/>
            <a:ext cx="8284191" cy="4524315"/>
          </a:xfrm>
          <a:prstGeom prst="rect">
            <a:avLst/>
          </a:prstGeom>
          <a:noFill/>
        </p:spPr>
        <p:txBody>
          <a:bodyPr wrap="square" rtlCol="0">
            <a:spAutoFit/>
          </a:bodyPr>
          <a:lstStyle/>
          <a:p>
            <a:pPr algn="l"/>
            <a:r>
              <a:rPr lang="en-US" sz="1200" i="1" dirty="0"/>
              <a:t>One way to determine more objectively if differencing is required is to use a </a:t>
            </a:r>
            <a:r>
              <a:rPr lang="en-US" sz="1200" b="1" i="1" dirty="0"/>
              <a:t>unit root test</a:t>
            </a:r>
            <a:r>
              <a:rPr lang="en-US" sz="1200" i="1" dirty="0"/>
              <a:t>. These are statistical hypothesis tests of stationarity that are designed for determining whether differencing is required.</a:t>
            </a:r>
          </a:p>
          <a:p>
            <a:pPr algn="l"/>
            <a:endParaRPr lang="en-US" sz="1200" i="1" dirty="0"/>
          </a:p>
          <a:p>
            <a:pPr algn="l"/>
            <a:r>
              <a:rPr lang="en-US" sz="1200" i="1" dirty="0"/>
              <a:t>One of the most popular tests is the </a:t>
            </a:r>
            <a:r>
              <a:rPr lang="en-US" sz="1200" b="1" i="1" dirty="0"/>
              <a:t>Augmented Dickey-Fuller (ADF) test</a:t>
            </a:r>
            <a:r>
              <a:rPr lang="en-US" sz="1200" i="1" dirty="0"/>
              <a:t>. For this test, the following regression model is estimated:</a:t>
            </a:r>
            <a:endParaRPr lang="en-US" sz="1200" i="1" baseline="-25000" dirty="0"/>
          </a:p>
          <a:p>
            <a:pPr algn="l"/>
            <a:endParaRPr lang="en-US" sz="1200" i="1" dirty="0">
              <a:solidFill>
                <a:srgbClr val="FF0000"/>
              </a:solidFill>
            </a:endParaRPr>
          </a:p>
          <a:p>
            <a:pPr algn="l"/>
            <a:endParaRPr lang="en-US" sz="1200" i="1" dirty="0">
              <a:solidFill>
                <a:srgbClr val="FF0000"/>
              </a:solidFill>
            </a:endParaRPr>
          </a:p>
          <a:p>
            <a:pPr algn="l"/>
            <a:endParaRPr lang="en-US" sz="1200" i="1" dirty="0">
              <a:solidFill>
                <a:srgbClr val="FF0000"/>
              </a:solidFill>
            </a:endParaRPr>
          </a:p>
          <a:p>
            <a:pPr algn="l"/>
            <a:r>
              <a:rPr lang="en-US" sz="1200" i="1" dirty="0"/>
              <a:t>where </a:t>
            </a:r>
            <a:r>
              <a:rPr lang="en-US" sz="1200" i="1" dirty="0" err="1"/>
              <a:t>y′</a:t>
            </a:r>
            <a:r>
              <a:rPr lang="en-US" sz="1200" i="1" baseline="-25000" dirty="0" err="1"/>
              <a:t>t</a:t>
            </a:r>
            <a:r>
              <a:rPr lang="en-US" sz="1200" i="1" dirty="0"/>
              <a:t> denotes the first-differenced series, </a:t>
            </a:r>
            <a:r>
              <a:rPr lang="en-US" sz="1200" i="1" dirty="0" err="1"/>
              <a:t>y′</a:t>
            </a:r>
            <a:r>
              <a:rPr lang="en-US" sz="1200" i="1" baseline="-25000" dirty="0" err="1"/>
              <a:t>t</a:t>
            </a:r>
            <a:r>
              <a:rPr lang="en-US" sz="1200" i="1" dirty="0"/>
              <a:t>=y</a:t>
            </a:r>
            <a:r>
              <a:rPr lang="en-US" sz="1200" i="1" baseline="-25000" dirty="0"/>
              <a:t>t</a:t>
            </a:r>
            <a:r>
              <a:rPr lang="en-US" sz="1200" i="1" dirty="0"/>
              <a:t>−y</a:t>
            </a:r>
            <a:r>
              <a:rPr lang="en-US" sz="1200" i="1" baseline="-25000" dirty="0"/>
              <a:t>t−1</a:t>
            </a:r>
            <a:r>
              <a:rPr lang="en-US" sz="1200" i="1" dirty="0"/>
              <a:t> and k is the number of lags to include in the regression (often set to be about 3). </a:t>
            </a:r>
          </a:p>
          <a:p>
            <a:pPr algn="l"/>
            <a:endParaRPr lang="en-US" sz="1200" i="1" dirty="0">
              <a:latin typeface="Arial" panose="020B0604020202020204" pitchFamily="34" charset="0"/>
              <a:ea typeface="Arial Unicode MS" panose="020B0604020202020204" pitchFamily="34" charset="-128"/>
              <a:cs typeface="Arial" panose="020B0604020202020204" pitchFamily="34" charset="0"/>
            </a:endParaRPr>
          </a:p>
          <a:p>
            <a:pPr algn="l"/>
            <a:r>
              <a:rPr lang="en-US" sz="1200" i="1" dirty="0">
                <a:latin typeface="Arial" panose="020B0604020202020204" pitchFamily="34" charset="0"/>
                <a:ea typeface="Arial Unicode MS" panose="020B0604020202020204" pitchFamily="34" charset="-128"/>
                <a:cs typeface="Arial" panose="020B0604020202020204" pitchFamily="34" charset="0"/>
              </a:rPr>
              <a:t>The </a:t>
            </a:r>
            <a:r>
              <a:rPr lang="en-US" sz="1200" b="1" i="1" dirty="0">
                <a:latin typeface="Arial" panose="020B0604020202020204" pitchFamily="34" charset="0"/>
                <a:ea typeface="Arial Unicode MS" panose="020B0604020202020204" pitchFamily="34" charset="-128"/>
                <a:cs typeface="Arial" panose="020B0604020202020204" pitchFamily="34" charset="0"/>
              </a:rPr>
              <a:t>null-hypothesis for an ADF test is that the data are non-stationary.</a:t>
            </a:r>
            <a:r>
              <a:rPr lang="en-US" sz="1200" i="1" dirty="0">
                <a:latin typeface="Arial" panose="020B0604020202020204" pitchFamily="34" charset="0"/>
                <a:ea typeface="Arial Unicode MS" panose="020B0604020202020204" pitchFamily="34" charset="-128"/>
                <a:cs typeface="Arial" panose="020B0604020202020204" pitchFamily="34" charset="0"/>
              </a:rPr>
              <a:t> </a:t>
            </a:r>
          </a:p>
          <a:p>
            <a:pPr algn="l"/>
            <a:r>
              <a:rPr lang="en-US" sz="1200" i="1" dirty="0">
                <a:latin typeface="Arial" panose="020B0604020202020204" pitchFamily="34" charset="0"/>
                <a:ea typeface="Arial Unicode MS" panose="020B0604020202020204" pitchFamily="34" charset="-128"/>
                <a:cs typeface="Arial" panose="020B0604020202020204" pitchFamily="34" charset="0"/>
              </a:rPr>
              <a:t>	</a:t>
            </a:r>
          </a:p>
          <a:p>
            <a:pPr algn="l"/>
            <a:r>
              <a:rPr lang="en-US" sz="1200" i="1" dirty="0">
                <a:latin typeface="Arial" panose="020B0604020202020204" pitchFamily="34" charset="0"/>
                <a:ea typeface="Arial Unicode MS" panose="020B0604020202020204" pitchFamily="34" charset="-128"/>
                <a:cs typeface="Arial" panose="020B0604020202020204" pitchFamily="34" charset="0"/>
              </a:rPr>
              <a:t>		</a:t>
            </a:r>
            <a:r>
              <a:rPr lang="en-US" sz="1200" i="1" dirty="0" err="1">
                <a:latin typeface="Arial" panose="020B0604020202020204" pitchFamily="34" charset="0"/>
                <a:ea typeface="Arial Unicode MS" panose="020B0604020202020204" pitchFamily="34" charset="-128"/>
                <a:cs typeface="Arial" panose="020B0604020202020204" pitchFamily="34" charset="0"/>
              </a:rPr>
              <a:t>i.e</a:t>
            </a:r>
            <a:r>
              <a:rPr lang="en-US" sz="1200" i="1" dirty="0">
                <a:latin typeface="Arial" panose="020B0604020202020204" pitchFamily="34" charset="0"/>
                <a:ea typeface="Arial Unicode MS" panose="020B0604020202020204" pitchFamily="34" charset="-128"/>
                <a:cs typeface="Arial" panose="020B0604020202020204" pitchFamily="34" charset="0"/>
              </a:rPr>
              <a:t>, </a:t>
            </a:r>
            <a:r>
              <a:rPr lang="en-US" sz="1200" b="1" i="1" dirty="0">
                <a:latin typeface="Arial" panose="020B0604020202020204" pitchFamily="34" charset="0"/>
                <a:ea typeface="Arial Unicode MS" panose="020B0604020202020204" pitchFamily="34" charset="-128"/>
                <a:cs typeface="Arial" panose="020B0604020202020204" pitchFamily="34" charset="0"/>
              </a:rPr>
              <a:t>H</a:t>
            </a:r>
            <a:r>
              <a:rPr lang="en-US" sz="1200" b="1" i="1" baseline="-25000" dirty="0">
                <a:latin typeface="Arial" panose="020B0604020202020204" pitchFamily="34" charset="0"/>
                <a:ea typeface="Arial Unicode MS" panose="020B0604020202020204" pitchFamily="34" charset="-128"/>
                <a:cs typeface="Arial" panose="020B0604020202020204" pitchFamily="34" charset="0"/>
              </a:rPr>
              <a:t>0</a:t>
            </a:r>
            <a:r>
              <a:rPr lang="en-US" sz="1200" b="1" i="1" dirty="0">
                <a:latin typeface="Arial" panose="020B0604020202020204" pitchFamily="34" charset="0"/>
                <a:ea typeface="Arial Unicode MS" panose="020B0604020202020204" pitchFamily="34" charset="-128"/>
                <a:cs typeface="Arial" panose="020B0604020202020204" pitchFamily="34" charset="0"/>
              </a:rPr>
              <a:t>: Data is non-stationary vs H</a:t>
            </a:r>
            <a:r>
              <a:rPr lang="en-US" sz="1200" b="1" i="1" baseline="-25000" dirty="0">
                <a:latin typeface="Arial" panose="020B0604020202020204" pitchFamily="34" charset="0"/>
                <a:ea typeface="Arial Unicode MS" panose="020B0604020202020204" pitchFamily="34" charset="-128"/>
                <a:cs typeface="Arial" panose="020B0604020202020204" pitchFamily="34" charset="0"/>
              </a:rPr>
              <a:t>1</a:t>
            </a:r>
            <a:r>
              <a:rPr lang="en-US" sz="1200" b="1" i="1" dirty="0">
                <a:latin typeface="Arial" panose="020B0604020202020204" pitchFamily="34" charset="0"/>
                <a:ea typeface="Arial Unicode MS" panose="020B0604020202020204" pitchFamily="34" charset="-128"/>
                <a:cs typeface="Arial" panose="020B0604020202020204" pitchFamily="34" charset="0"/>
              </a:rPr>
              <a:t>: Data is stationary.</a:t>
            </a:r>
          </a:p>
          <a:p>
            <a:pPr algn="l"/>
            <a:endParaRPr lang="en-US" sz="1200" i="1" dirty="0">
              <a:latin typeface="Arial" panose="020B0604020202020204" pitchFamily="34" charset="0"/>
              <a:ea typeface="Arial Unicode MS" panose="020B0604020202020204" pitchFamily="34" charset="-128"/>
              <a:cs typeface="Arial" panose="020B0604020202020204" pitchFamily="34" charset="0"/>
            </a:endParaRPr>
          </a:p>
          <a:p>
            <a:pPr algn="l"/>
            <a:r>
              <a:rPr lang="en-US" sz="1200" i="1" dirty="0">
                <a:latin typeface="Arial" panose="020B0604020202020204" pitchFamily="34" charset="0"/>
                <a:ea typeface="Arial Unicode MS" panose="020B0604020202020204" pitchFamily="34" charset="-128"/>
                <a:cs typeface="Arial" panose="020B0604020202020204" pitchFamily="34" charset="0"/>
              </a:rPr>
              <a:t>So large p-values are indicative of non-stationarity, and small p-values suggest stationarity. Using the usual 5% threshold, differencing is required if the p-value is greater than 0.05.</a:t>
            </a:r>
          </a:p>
          <a:p>
            <a:pPr algn="l"/>
            <a:endParaRPr lang="en-US" sz="1200" i="1" dirty="0">
              <a:latin typeface="Arial" panose="020B0604020202020204" pitchFamily="34" charset="0"/>
              <a:ea typeface="Arial Unicode MS" panose="020B0604020202020204" pitchFamily="34" charset="-128"/>
              <a:cs typeface="Arial" panose="020B0604020202020204" pitchFamily="34" charset="0"/>
            </a:endParaRPr>
          </a:p>
          <a:p>
            <a:pPr algn="l"/>
            <a:r>
              <a:rPr lang="en-US" sz="1200" i="1" dirty="0">
                <a:latin typeface="Arial" panose="020B0604020202020204" pitchFamily="34" charset="0"/>
                <a:ea typeface="Arial Unicode MS" panose="020B0604020202020204" pitchFamily="34" charset="-128"/>
                <a:cs typeface="Arial" panose="020B0604020202020204" pitchFamily="34" charset="0"/>
              </a:rPr>
              <a:t>Another popular unit root test is the </a:t>
            </a:r>
            <a:r>
              <a:rPr lang="en-US" sz="1200" b="1" i="1" dirty="0">
                <a:latin typeface="Arial" panose="020B0604020202020204" pitchFamily="34" charset="0"/>
                <a:ea typeface="Arial Unicode MS" panose="020B0604020202020204" pitchFamily="34" charset="-128"/>
                <a:cs typeface="Arial" panose="020B0604020202020204" pitchFamily="34" charset="0"/>
              </a:rPr>
              <a:t>Kwiatkowski-Phillips-Schmidt-Shin (KPSS) test</a:t>
            </a:r>
            <a:r>
              <a:rPr lang="en-US" sz="1200" i="1" dirty="0">
                <a:latin typeface="Arial" panose="020B0604020202020204" pitchFamily="34" charset="0"/>
                <a:ea typeface="Arial Unicode MS" panose="020B0604020202020204" pitchFamily="34" charset="-128"/>
                <a:cs typeface="Arial" panose="020B0604020202020204" pitchFamily="34" charset="0"/>
              </a:rPr>
              <a:t>. This reverses the hypotheses, </a:t>
            </a:r>
          </a:p>
          <a:p>
            <a:pPr algn="l"/>
            <a:r>
              <a:rPr lang="en-US" sz="1200" b="1" i="1" dirty="0">
                <a:latin typeface="Arial" panose="020B0604020202020204" pitchFamily="34" charset="0"/>
                <a:ea typeface="Arial Unicode MS" panose="020B0604020202020204" pitchFamily="34" charset="-128"/>
                <a:cs typeface="Arial" panose="020B0604020202020204" pitchFamily="34" charset="0"/>
              </a:rPr>
              <a:t>	</a:t>
            </a:r>
          </a:p>
          <a:p>
            <a:pPr algn="l"/>
            <a:r>
              <a:rPr lang="en-US" sz="1200" b="1" i="1" dirty="0">
                <a:latin typeface="Arial" panose="020B0604020202020204" pitchFamily="34" charset="0"/>
                <a:ea typeface="Arial Unicode MS" panose="020B0604020202020204" pitchFamily="34" charset="-128"/>
                <a:cs typeface="Arial" panose="020B0604020202020204" pitchFamily="34" charset="0"/>
              </a:rPr>
              <a:t>		</a:t>
            </a:r>
            <a:r>
              <a:rPr lang="en-US" sz="1200" i="1" dirty="0" err="1">
                <a:latin typeface="Arial" panose="020B0604020202020204" pitchFamily="34" charset="0"/>
                <a:ea typeface="Arial Unicode MS" panose="020B0604020202020204" pitchFamily="34" charset="-128"/>
                <a:cs typeface="Arial" panose="020B0604020202020204" pitchFamily="34" charset="0"/>
              </a:rPr>
              <a:t>i.e</a:t>
            </a:r>
            <a:r>
              <a:rPr lang="en-US" sz="1200" i="1" dirty="0">
                <a:latin typeface="Arial" panose="020B0604020202020204" pitchFamily="34" charset="0"/>
                <a:ea typeface="Arial Unicode MS" panose="020B0604020202020204" pitchFamily="34" charset="-128"/>
                <a:cs typeface="Arial" panose="020B0604020202020204" pitchFamily="34" charset="0"/>
              </a:rPr>
              <a:t>, </a:t>
            </a:r>
            <a:r>
              <a:rPr lang="en-US" sz="1200" b="1" i="1" dirty="0">
                <a:latin typeface="Arial" panose="020B0604020202020204" pitchFamily="34" charset="0"/>
                <a:ea typeface="Arial Unicode MS" panose="020B0604020202020204" pitchFamily="34" charset="-128"/>
                <a:cs typeface="Arial" panose="020B0604020202020204" pitchFamily="34" charset="0"/>
              </a:rPr>
              <a:t>H</a:t>
            </a:r>
            <a:r>
              <a:rPr lang="en-US" sz="1200" b="1" i="1" baseline="-25000" dirty="0">
                <a:latin typeface="Arial" panose="020B0604020202020204" pitchFamily="34" charset="0"/>
                <a:ea typeface="Arial Unicode MS" panose="020B0604020202020204" pitchFamily="34" charset="-128"/>
                <a:cs typeface="Arial" panose="020B0604020202020204" pitchFamily="34" charset="0"/>
              </a:rPr>
              <a:t>0</a:t>
            </a:r>
            <a:r>
              <a:rPr lang="en-US" sz="1200" b="1" i="1" dirty="0">
                <a:latin typeface="Arial" panose="020B0604020202020204" pitchFamily="34" charset="0"/>
                <a:ea typeface="Arial Unicode MS" panose="020B0604020202020204" pitchFamily="34" charset="-128"/>
                <a:cs typeface="Arial" panose="020B0604020202020204" pitchFamily="34" charset="0"/>
              </a:rPr>
              <a:t>: Data is stationary vs H</a:t>
            </a:r>
            <a:r>
              <a:rPr lang="en-US" sz="1200" b="1" i="1" baseline="-25000" dirty="0">
                <a:latin typeface="Arial" panose="020B0604020202020204" pitchFamily="34" charset="0"/>
                <a:ea typeface="Arial Unicode MS" panose="020B0604020202020204" pitchFamily="34" charset="-128"/>
                <a:cs typeface="Arial" panose="020B0604020202020204" pitchFamily="34" charset="0"/>
              </a:rPr>
              <a:t>1</a:t>
            </a:r>
            <a:r>
              <a:rPr lang="en-US" sz="1200" b="1" i="1" dirty="0">
                <a:latin typeface="Arial" panose="020B0604020202020204" pitchFamily="34" charset="0"/>
                <a:ea typeface="Arial Unicode MS" panose="020B0604020202020204" pitchFamily="34" charset="-128"/>
                <a:cs typeface="Arial" panose="020B0604020202020204" pitchFamily="34" charset="0"/>
              </a:rPr>
              <a:t>: Data is non - stationary.</a:t>
            </a:r>
          </a:p>
          <a:p>
            <a:pPr algn="l"/>
            <a:endParaRPr lang="en-US" sz="1200" i="1" dirty="0">
              <a:latin typeface="Arial" panose="020B0604020202020204" pitchFamily="34" charset="0"/>
              <a:ea typeface="Arial Unicode MS" panose="020B0604020202020204" pitchFamily="34" charset="-128"/>
              <a:cs typeface="Arial" panose="020B0604020202020204" pitchFamily="34" charset="0"/>
            </a:endParaRPr>
          </a:p>
          <a:p>
            <a:pPr algn="l"/>
            <a:r>
              <a:rPr lang="en-US" sz="1200" i="1" dirty="0">
                <a:latin typeface="Arial" panose="020B0604020202020204" pitchFamily="34" charset="0"/>
                <a:ea typeface="Arial Unicode MS" panose="020B0604020202020204" pitchFamily="34" charset="-128"/>
                <a:cs typeface="Arial" panose="020B0604020202020204" pitchFamily="34" charset="0"/>
              </a:rPr>
              <a:t>In this case, small p-values (e.g., less than 0.05) suggest that differencing is required.</a:t>
            </a:r>
          </a:p>
          <a:p>
            <a:pPr algn="l"/>
            <a:endParaRPr lang="en-US" sz="1200" i="1" dirty="0">
              <a:latin typeface="Arial" panose="020B0604020202020204" pitchFamily="34" charset="0"/>
              <a:ea typeface="Arial Unicode MS" panose="020B0604020202020204" pitchFamily="34" charset="-128"/>
              <a:cs typeface="Arial"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038" y="2509140"/>
            <a:ext cx="39719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0793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Autocorrelation and Partial Autocorrelation</a:t>
            </a:r>
          </a:p>
        </p:txBody>
      </p:sp>
      <p:sp>
        <p:nvSpPr>
          <p:cNvPr id="10246" name="TextBox 3"/>
          <p:cNvSpPr txBox="1">
            <a:spLocks noChangeArrowheads="1"/>
          </p:cNvSpPr>
          <p:nvPr/>
        </p:nvSpPr>
        <p:spPr bwMode="auto">
          <a:xfrm>
            <a:off x="300038" y="1474434"/>
            <a:ext cx="8721725" cy="379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r>
              <a:rPr lang="en-US" altLang="en-US" sz="1400" b="1" i="1" dirty="0"/>
              <a:t> </a:t>
            </a:r>
          </a:p>
          <a:p>
            <a:pPr marL="285750" indent="-285750" algn="l" eaLnBrk="1" hangingPunct="1">
              <a:buFont typeface="Arial" panose="020B0604020202020204" pitchFamily="34" charset="0"/>
              <a:buChar char="•"/>
            </a:pPr>
            <a:r>
              <a:rPr lang="en-US" altLang="en-US" sz="1400" i="1" dirty="0"/>
              <a:t>Covariance and correlation: measure extent of linear relationship between two variables (y and X).</a:t>
            </a:r>
          </a:p>
          <a:p>
            <a:pPr marL="285750" indent="-285750" algn="l" eaLnBrk="1" hangingPunct="1">
              <a:buFont typeface="Arial" panose="020B0604020202020204" pitchFamily="34" charset="0"/>
              <a:buChar char="•"/>
            </a:pPr>
            <a:r>
              <a:rPr lang="en-US" altLang="en-US" sz="1400" i="1" dirty="0"/>
              <a:t>Auto covariance and autocorrelation: measure linear relationship between lagged values of a time series </a:t>
            </a:r>
            <a:r>
              <a:rPr lang="en-US" altLang="en-US" sz="1400" i="1" dirty="0" err="1"/>
              <a:t>y</a:t>
            </a:r>
            <a:r>
              <a:rPr lang="en-US" altLang="en-US" sz="1400" i="1" baseline="-25000" dirty="0" err="1"/>
              <a:t>t</a:t>
            </a:r>
            <a:r>
              <a:rPr lang="en-US" altLang="en-US" sz="1400" i="1" dirty="0"/>
              <a:t>., </a:t>
            </a:r>
            <a:r>
              <a:rPr lang="en-US" altLang="en-US" sz="1400" i="1" dirty="0" err="1"/>
              <a:t>i.e</a:t>
            </a:r>
            <a:r>
              <a:rPr lang="en-US" altLang="en-US" sz="1400" i="1" dirty="0"/>
              <a:t>, we measure the relationship between: </a:t>
            </a:r>
            <a:r>
              <a:rPr lang="en-US" altLang="en-US" sz="1400" i="1" dirty="0" err="1"/>
              <a:t>y</a:t>
            </a:r>
            <a:r>
              <a:rPr lang="en-US" altLang="en-US" sz="1400" i="1" baseline="-25000" dirty="0" err="1"/>
              <a:t>t</a:t>
            </a:r>
            <a:r>
              <a:rPr lang="en-US" altLang="en-US" sz="1400" i="1" dirty="0"/>
              <a:t> and y</a:t>
            </a:r>
            <a:r>
              <a:rPr lang="en-US" altLang="en-US" sz="1400" i="1" baseline="-25000" dirty="0"/>
              <a:t>t-1</a:t>
            </a:r>
            <a:r>
              <a:rPr lang="en-US" altLang="en-US" sz="1400" i="1" dirty="0"/>
              <a:t>, </a:t>
            </a:r>
            <a:r>
              <a:rPr lang="en-US" altLang="en-US" sz="1400" i="1" dirty="0" err="1"/>
              <a:t>y</a:t>
            </a:r>
            <a:r>
              <a:rPr lang="en-US" altLang="en-US" sz="1400" i="1" baseline="-25000" dirty="0" err="1"/>
              <a:t>t</a:t>
            </a:r>
            <a:r>
              <a:rPr lang="en-US" altLang="en-US" sz="1400" i="1" dirty="0"/>
              <a:t> and y</a:t>
            </a:r>
            <a:r>
              <a:rPr lang="en-US" altLang="en-US" sz="1400" i="1" baseline="-25000" dirty="0"/>
              <a:t>t-2</a:t>
            </a:r>
            <a:r>
              <a:rPr lang="en-US" altLang="en-US" sz="1400" i="1" dirty="0"/>
              <a:t>, </a:t>
            </a:r>
            <a:r>
              <a:rPr lang="en-US" altLang="en-US" sz="1400" i="1" dirty="0" err="1"/>
              <a:t>y</a:t>
            </a:r>
            <a:r>
              <a:rPr lang="en-US" altLang="en-US" sz="1400" i="1" baseline="-25000" dirty="0" err="1"/>
              <a:t>t</a:t>
            </a:r>
            <a:r>
              <a:rPr lang="en-US" altLang="en-US" sz="1400" i="1" dirty="0"/>
              <a:t> and y</a:t>
            </a:r>
            <a:r>
              <a:rPr lang="en-US" altLang="en-US" sz="1400" i="1" baseline="-25000" dirty="0"/>
              <a:t>t-3</a:t>
            </a:r>
            <a:r>
              <a:rPr lang="en-US" altLang="en-US" sz="1400" i="1" dirty="0"/>
              <a:t> and so on</a:t>
            </a:r>
          </a:p>
          <a:p>
            <a:pPr marL="285750" indent="-285750" algn="l" eaLnBrk="1" hangingPunct="1">
              <a:buFont typeface="Arial" panose="020B0604020202020204" pitchFamily="34" charset="0"/>
              <a:buChar char="•"/>
            </a:pPr>
            <a:r>
              <a:rPr lang="en-US" altLang="en-US" sz="1400" i="1" dirty="0"/>
              <a:t>Let’s denote the sample autocorrelation at lag k by </a:t>
            </a:r>
            <a:r>
              <a:rPr lang="en-US" altLang="en-US" sz="1400" i="1" dirty="0" err="1"/>
              <a:t>r</a:t>
            </a:r>
            <a:r>
              <a:rPr lang="en-US" altLang="en-US" sz="1400" i="1" baseline="-25000" dirty="0" err="1"/>
              <a:t>k</a:t>
            </a:r>
            <a:r>
              <a:rPr lang="en-US" altLang="en-US" sz="1400" i="1" dirty="0"/>
              <a:t>. Then,</a:t>
            </a:r>
          </a:p>
          <a:p>
            <a:pPr lvl="0" algn="l" eaLnBrk="1" fontAlgn="auto" hangingPunct="1">
              <a:spcBef>
                <a:spcPct val="20000"/>
              </a:spcBef>
              <a:spcAft>
                <a:spcPts val="0"/>
              </a:spcAft>
            </a:pPr>
            <a:r>
              <a:rPr lang="en-US" altLang="en-US" sz="1400" i="1" dirty="0"/>
              <a:t>		</a:t>
            </a:r>
            <a:r>
              <a:rPr lang="en-US" sz="1400" b="1" i="1" dirty="0">
                <a:solidFill>
                  <a:srgbClr val="000000"/>
                </a:solidFill>
                <a:latin typeface="Arial" panose="020B0604020202020204" pitchFamily="34" charset="0"/>
                <a:ea typeface="+mj-ea"/>
                <a:cs typeface="Arial" panose="020B0604020202020204" pitchFamily="34" charset="0"/>
              </a:rPr>
              <a:t> </a:t>
            </a:r>
          </a:p>
          <a:p>
            <a:pPr lvl="0" algn="l" eaLnBrk="1" fontAlgn="auto" hangingPunct="1">
              <a:spcBef>
                <a:spcPct val="20000"/>
              </a:spcBef>
              <a:spcAft>
                <a:spcPts val="0"/>
              </a:spcAft>
            </a:pPr>
            <a:endParaRPr lang="en-US" altLang="en-US" sz="1400" b="1" i="1" dirty="0">
              <a:solidFill>
                <a:srgbClr val="000000"/>
              </a:solidFill>
              <a:latin typeface="Arial" panose="020B0604020202020204" pitchFamily="34" charset="0"/>
              <a:ea typeface="+mj-ea"/>
              <a:cs typeface="Arial" panose="020B0604020202020204" pitchFamily="34" charset="0"/>
            </a:endParaRPr>
          </a:p>
          <a:p>
            <a:pPr lvl="0" algn="l" eaLnBrk="1" fontAlgn="auto" hangingPunct="1">
              <a:spcBef>
                <a:spcPct val="20000"/>
              </a:spcBef>
              <a:spcAft>
                <a:spcPts val="0"/>
              </a:spcAft>
            </a:pPr>
            <a:endParaRPr lang="en-US" altLang="en-US" sz="1400" i="1" dirty="0"/>
          </a:p>
          <a:p>
            <a:pPr lvl="0" algn="l" eaLnBrk="1" fontAlgn="auto" hangingPunct="1">
              <a:spcBef>
                <a:spcPct val="20000"/>
              </a:spcBef>
              <a:spcAft>
                <a:spcPts val="0"/>
              </a:spcAft>
            </a:pPr>
            <a:endParaRPr lang="en-US" altLang="en-US" sz="1400" i="1" dirty="0"/>
          </a:p>
          <a:p>
            <a:pPr lvl="0" algn="l" eaLnBrk="1" fontAlgn="auto" hangingPunct="1">
              <a:spcBef>
                <a:spcPct val="20000"/>
              </a:spcBef>
              <a:spcAft>
                <a:spcPts val="0"/>
              </a:spcAft>
            </a:pPr>
            <a:endParaRPr lang="en-US" altLang="en-US" sz="1400" i="1" dirty="0"/>
          </a:p>
          <a:p>
            <a:pPr lvl="0" algn="l" eaLnBrk="1" fontAlgn="auto" hangingPunct="1">
              <a:spcBef>
                <a:spcPct val="20000"/>
              </a:spcBef>
              <a:spcAft>
                <a:spcPts val="0"/>
              </a:spcAft>
            </a:pPr>
            <a:r>
              <a:rPr lang="en-US" altLang="en-US" sz="1400" i="1" dirty="0"/>
              <a:t>Partial autocorrelation is the autocorrelation between </a:t>
            </a:r>
            <a:r>
              <a:rPr lang="en-US" altLang="en-US" sz="1400" i="1" dirty="0" err="1"/>
              <a:t>y</a:t>
            </a:r>
            <a:r>
              <a:rPr lang="en-US" altLang="en-US" sz="1400" i="1" baseline="-25000" dirty="0" err="1"/>
              <a:t>t</a:t>
            </a:r>
            <a:r>
              <a:rPr lang="en-US" altLang="en-US" sz="1400" i="1" baseline="-25000" dirty="0"/>
              <a:t> </a:t>
            </a:r>
            <a:r>
              <a:rPr lang="en-US" altLang="en-US" sz="1400" i="1" dirty="0"/>
              <a:t>and </a:t>
            </a:r>
            <a:r>
              <a:rPr lang="en-US" altLang="en-US" sz="1400" i="1" dirty="0" err="1"/>
              <a:t>y</a:t>
            </a:r>
            <a:r>
              <a:rPr lang="en-US" altLang="en-US" sz="1400" i="1" baseline="-25000" dirty="0" err="1"/>
              <a:t>t</a:t>
            </a:r>
            <a:r>
              <a:rPr lang="en-US" altLang="en-US" sz="1400" i="1" baseline="-25000" dirty="0"/>
              <a:t>–k</a:t>
            </a:r>
            <a:r>
              <a:rPr lang="en-US" altLang="en-US" sz="1400" i="1" dirty="0"/>
              <a:t> after removing any linear dependence on y</a:t>
            </a:r>
            <a:r>
              <a:rPr lang="en-US" altLang="en-US" sz="1400" i="1" baseline="-25000" dirty="0"/>
              <a:t>1</a:t>
            </a:r>
            <a:r>
              <a:rPr lang="en-US" altLang="en-US" sz="1400" i="1" dirty="0"/>
              <a:t>, y</a:t>
            </a:r>
            <a:r>
              <a:rPr lang="en-US" altLang="en-US" sz="1400" i="1" baseline="-25000" dirty="0"/>
              <a:t>2</a:t>
            </a:r>
            <a:r>
              <a:rPr lang="en-US" altLang="en-US" sz="1400" i="1" dirty="0"/>
              <a:t>, ..., </a:t>
            </a:r>
            <a:r>
              <a:rPr lang="en-US" altLang="en-US" sz="1400" i="1" dirty="0" err="1"/>
              <a:t>y</a:t>
            </a:r>
            <a:r>
              <a:rPr lang="en-US" altLang="en-US" sz="1400" i="1" baseline="-25000" dirty="0" err="1"/>
              <a:t>t</a:t>
            </a:r>
            <a:r>
              <a:rPr lang="en-US" altLang="en-US" sz="1400" i="1" baseline="-25000" dirty="0"/>
              <a:t>–k+1</a:t>
            </a:r>
            <a:r>
              <a:rPr lang="en-US" altLang="en-US" sz="1400" i="1" dirty="0"/>
              <a:t>. </a:t>
            </a:r>
          </a:p>
          <a:p>
            <a:pPr marL="285750" indent="-285750" algn="l" eaLnBrk="1" hangingPunct="1">
              <a:buFont typeface="Arial" panose="020B0604020202020204" pitchFamily="34" charset="0"/>
              <a:buChar char="•"/>
            </a:pPr>
            <a:r>
              <a:rPr lang="en-US" altLang="en-US" sz="1400" i="1" dirty="0"/>
              <a:t>The plot with lags on x-axis and correlation (</a:t>
            </a:r>
            <a:r>
              <a:rPr lang="en-US" altLang="en-US" sz="1400" i="1" dirty="0" err="1"/>
              <a:t>acf</a:t>
            </a:r>
            <a:r>
              <a:rPr lang="en-US" altLang="en-US" sz="1400" i="1" dirty="0"/>
              <a:t>/ </a:t>
            </a:r>
            <a:r>
              <a:rPr lang="en-US" altLang="en-US" sz="1400" i="1" dirty="0" err="1"/>
              <a:t>pacf</a:t>
            </a:r>
            <a:r>
              <a:rPr lang="en-US" altLang="en-US" sz="1400" i="1" dirty="0"/>
              <a:t>) on y-axis is known as a </a:t>
            </a:r>
            <a:r>
              <a:rPr lang="en-US" altLang="en-US" sz="1400" i="1" dirty="0" err="1"/>
              <a:t>correlogram</a:t>
            </a:r>
            <a:r>
              <a:rPr lang="en-US" altLang="en-US" sz="1400" i="1" dirty="0"/>
              <a:t>.</a:t>
            </a:r>
          </a:p>
          <a:p>
            <a:pPr marL="285750" indent="-285750" algn="l" eaLnBrk="1" hangingPunct="1">
              <a:buFont typeface="Arial" panose="020B0604020202020204" pitchFamily="34" charset="0"/>
              <a:buChar char="•"/>
            </a:pPr>
            <a:r>
              <a:rPr lang="en-US" altLang="en-US" sz="1400" i="1" dirty="0"/>
              <a:t>ACF plots are useful in identifying whether a time series is stationary or not.</a:t>
            </a:r>
          </a:p>
          <a:p>
            <a:pPr marL="285750" indent="-285750" algn="l" eaLnBrk="1" hangingPunct="1">
              <a:buFont typeface="Arial" panose="020B0604020202020204" pitchFamily="34" charset="0"/>
              <a:buChar char="•"/>
            </a:pPr>
            <a:r>
              <a:rPr lang="en-US" altLang="en-US" sz="1400" i="1" dirty="0"/>
              <a:t>ACF and PACF plots are useful in identifying orders of AR (auto regressive) and MA (moving averages) while forecasting using ARIMA model.</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749" y="2753402"/>
            <a:ext cx="27622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400930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Interpretation of ACF and PACF</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165" y="1643711"/>
            <a:ext cx="4003835" cy="34834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494070" y="5219867"/>
            <a:ext cx="8062101" cy="995887"/>
          </a:xfrm>
          <a:prstGeom prst="rect">
            <a:avLst/>
          </a:prstGeom>
          <a:noFill/>
          <a:ln w="9525">
            <a:solidFill>
              <a:schemeClr val="tx1"/>
            </a:solidFill>
          </a:ln>
        </p:spPr>
        <p:txBody>
          <a:bodyPr wrap="square" rtlCol="0">
            <a:noAutofit/>
          </a:bodyPr>
          <a:lstStyle/>
          <a:p>
            <a:pPr marL="285750" indent="-285750" algn="l">
              <a:buFont typeface="Arial" panose="020B0604020202020204" pitchFamily="34" charset="0"/>
              <a:buChar char="•"/>
            </a:pPr>
            <a:r>
              <a:rPr lang="en-US" sz="1400" i="1" dirty="0"/>
              <a:t>r</a:t>
            </a:r>
            <a:r>
              <a:rPr lang="en-US" sz="1400" i="1" baseline="-25000" dirty="0"/>
              <a:t>4</a:t>
            </a:r>
            <a:r>
              <a:rPr lang="en-US" sz="1400" i="1" dirty="0"/>
              <a:t> higher than for the other lags. This is due to the seasonal pattern in the data: the peaks tend to be 4 quarters apart and the troughs tend to be 2 quarters apart.</a:t>
            </a:r>
          </a:p>
          <a:p>
            <a:pPr marL="285750" indent="-285750" algn="l">
              <a:buFont typeface="Arial" panose="020B0604020202020204" pitchFamily="34" charset="0"/>
              <a:buChar char="•"/>
            </a:pPr>
            <a:r>
              <a:rPr lang="en-US" sz="1400" i="1" dirty="0"/>
              <a:t>r</a:t>
            </a:r>
            <a:r>
              <a:rPr lang="en-US" sz="1400" i="1" baseline="-25000" dirty="0"/>
              <a:t>2</a:t>
            </a:r>
            <a:r>
              <a:rPr lang="en-US" sz="1400" i="1" dirty="0"/>
              <a:t> is more negative than for the other lag because troughs tend to be 2 quarters behind peaks.</a:t>
            </a:r>
          </a:p>
          <a:p>
            <a:pPr marL="285750" indent="-285750" algn="l">
              <a:buFont typeface="Arial" panose="020B0604020202020204" pitchFamily="34" charset="0"/>
              <a:buChar char="•"/>
            </a:pPr>
            <a:r>
              <a:rPr lang="en-US" sz="1400" i="1" dirty="0"/>
              <a:t>Together, the autocorrelations at lags 1, 2, . . . , make up the autocorrelation or ACF.</a:t>
            </a:r>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2" y="1643711"/>
            <a:ext cx="4234588" cy="34834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96287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White Noise</a:t>
            </a:r>
          </a:p>
        </p:txBody>
      </p:sp>
      <p:sp>
        <p:nvSpPr>
          <p:cNvPr id="6" name="TextBox 5"/>
          <p:cNvSpPr txBox="1"/>
          <p:nvPr/>
        </p:nvSpPr>
        <p:spPr>
          <a:xfrm>
            <a:off x="4888322" y="1730827"/>
            <a:ext cx="3984171" cy="954107"/>
          </a:xfrm>
          <a:prstGeom prst="rect">
            <a:avLst/>
          </a:prstGeom>
          <a:noFill/>
          <a:ln>
            <a:solidFill>
              <a:schemeClr val="tx1"/>
            </a:solidFill>
          </a:ln>
        </p:spPr>
        <p:txBody>
          <a:bodyPr wrap="square" rtlCol="0">
            <a:spAutoFit/>
          </a:bodyPr>
          <a:lstStyle/>
          <a:p>
            <a:pPr marL="285750" indent="-285750" algn="l">
              <a:buFont typeface="Arial" panose="020B0604020202020204" pitchFamily="34" charset="0"/>
              <a:buChar char="•"/>
            </a:pPr>
            <a:r>
              <a:rPr lang="en-US" sz="1400" i="1" dirty="0"/>
              <a:t>White noise data is uncorrelated across  time with zero mean and constant variance. (Technically, we require independence as well.)</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836" y="1730827"/>
            <a:ext cx="4476942" cy="24281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67836" y="4397840"/>
            <a:ext cx="8166564" cy="1169551"/>
          </a:xfrm>
          <a:prstGeom prst="rect">
            <a:avLst/>
          </a:prstGeom>
          <a:noFill/>
          <a:ln>
            <a:noFill/>
          </a:ln>
        </p:spPr>
        <p:txBody>
          <a:bodyPr wrap="square" rtlCol="0">
            <a:spAutoFit/>
          </a:bodyPr>
          <a:lstStyle/>
          <a:p>
            <a:pPr algn="l"/>
            <a:r>
              <a:rPr lang="en-US" sz="1400" b="1" i="1" u="sng" dirty="0"/>
              <a:t>Sampling distribution of autocorrelations</a:t>
            </a:r>
            <a:r>
              <a:rPr lang="en-US" sz="1400" dirty="0"/>
              <a:t> </a:t>
            </a:r>
          </a:p>
          <a:p>
            <a:pPr marL="285750" indent="-285750" algn="l">
              <a:buFont typeface="Arial" panose="020B0604020202020204" pitchFamily="34" charset="0"/>
              <a:buChar char="•"/>
            </a:pPr>
            <a:r>
              <a:rPr lang="en-US" sz="1400" i="1" dirty="0"/>
              <a:t>Sampling distribution of </a:t>
            </a:r>
            <a:r>
              <a:rPr lang="en-US" sz="1400" i="1" dirty="0" err="1"/>
              <a:t>r</a:t>
            </a:r>
            <a:r>
              <a:rPr lang="en-US" sz="1400" i="1" baseline="-25000" dirty="0" err="1"/>
              <a:t>k</a:t>
            </a:r>
            <a:r>
              <a:rPr lang="en-US" sz="1400" i="1" dirty="0"/>
              <a:t> for white noise data is asymptotically N(0,1/T ). </a:t>
            </a:r>
          </a:p>
          <a:p>
            <a:pPr marL="285750" indent="-285750" algn="l">
              <a:buFont typeface="Arial" panose="020B0604020202020204" pitchFamily="34" charset="0"/>
              <a:buChar char="•"/>
            </a:pPr>
            <a:r>
              <a:rPr lang="en-US" sz="1400" i="1" dirty="0"/>
              <a:t>95% of all </a:t>
            </a:r>
            <a:r>
              <a:rPr lang="en-US" sz="1400" i="1" dirty="0" err="1"/>
              <a:t>r</a:t>
            </a:r>
            <a:r>
              <a:rPr lang="en-US" sz="1400" i="1" baseline="-25000" dirty="0" err="1"/>
              <a:t>k</a:t>
            </a:r>
            <a:r>
              <a:rPr lang="en-US" sz="1400" i="1" dirty="0"/>
              <a:t> for white noise must lie within ±1.96/ √ T.</a:t>
            </a:r>
          </a:p>
          <a:p>
            <a:pPr marL="285750" indent="-285750" algn="l">
              <a:buFont typeface="Arial" panose="020B0604020202020204" pitchFamily="34" charset="0"/>
              <a:buChar char="•"/>
            </a:pPr>
            <a:r>
              <a:rPr lang="en-US" sz="1400" i="1" dirty="0"/>
              <a:t>If this is not the case, the series is probably not WN. </a:t>
            </a:r>
          </a:p>
          <a:p>
            <a:pPr marL="285750" indent="-285750" algn="l">
              <a:buFont typeface="Arial" panose="020B0604020202020204" pitchFamily="34" charset="0"/>
              <a:buChar char="•"/>
            </a:pPr>
            <a:r>
              <a:rPr lang="en-US" sz="1400" i="1" dirty="0"/>
              <a:t>Common to plot lines at ±1.96/ √ T when plotting ACF. These are the </a:t>
            </a:r>
            <a:r>
              <a:rPr lang="en-US" sz="1400" b="1" i="1" dirty="0"/>
              <a:t>critical values.</a:t>
            </a:r>
          </a:p>
        </p:txBody>
      </p:sp>
      <p:sp>
        <p:nvSpPr>
          <p:cNvPr id="17" name="TextBox 16"/>
          <p:cNvSpPr txBox="1"/>
          <p:nvPr/>
        </p:nvSpPr>
        <p:spPr>
          <a:xfrm>
            <a:off x="4909513" y="2743219"/>
            <a:ext cx="3962980" cy="1415772"/>
          </a:xfrm>
          <a:prstGeom prst="rect">
            <a:avLst/>
          </a:prstGeom>
          <a:solidFill>
            <a:schemeClr val="accent1"/>
          </a:solidFill>
        </p:spPr>
        <p:txBody>
          <a:bodyPr wrap="square" rtlCol="0">
            <a:spAutoFit/>
          </a:bodyPr>
          <a:lstStyle/>
          <a:p>
            <a:pPr algn="l"/>
            <a:r>
              <a:rPr lang="en-US" sz="1400" b="1" i="1" u="sng" dirty="0">
                <a:solidFill>
                  <a:schemeClr val="bg1"/>
                </a:solidFill>
              </a:rPr>
              <a:t>Code:</a:t>
            </a:r>
          </a:p>
          <a:p>
            <a:pPr algn="l"/>
            <a:r>
              <a:rPr lang="en-US" sz="1200" i="1" dirty="0" err="1">
                <a:solidFill>
                  <a:schemeClr val="bg1"/>
                </a:solidFill>
                <a:latin typeface="Cumberland AMT" panose="02070309020205020404" pitchFamily="49" charset="0"/>
                <a:cs typeface="Cumberland AMT" panose="02070309020205020404" pitchFamily="49" charset="0"/>
              </a:rPr>
              <a:t>set.seed</a:t>
            </a:r>
            <a:r>
              <a:rPr lang="en-US" sz="1200" i="1" dirty="0">
                <a:solidFill>
                  <a:schemeClr val="bg1"/>
                </a:solidFill>
                <a:latin typeface="Cumberland AMT" panose="02070309020205020404" pitchFamily="49" charset="0"/>
                <a:cs typeface="Cumberland AMT" panose="02070309020205020404" pitchFamily="49" charset="0"/>
              </a:rPr>
              <a:t>(30)</a:t>
            </a:r>
          </a:p>
          <a:p>
            <a:pPr algn="l"/>
            <a:r>
              <a:rPr lang="en-US" sz="1200" i="1" dirty="0">
                <a:solidFill>
                  <a:schemeClr val="bg1"/>
                </a:solidFill>
                <a:latin typeface="Cumberland AMT" panose="02070309020205020404" pitchFamily="49" charset="0"/>
                <a:cs typeface="Cumberland AMT" panose="02070309020205020404" pitchFamily="49" charset="0"/>
              </a:rPr>
              <a:t>x &lt;- </a:t>
            </a:r>
            <a:r>
              <a:rPr lang="en-US" sz="1200" i="1" dirty="0" err="1">
                <a:solidFill>
                  <a:schemeClr val="bg1"/>
                </a:solidFill>
                <a:latin typeface="Cumberland AMT" panose="02070309020205020404" pitchFamily="49" charset="0"/>
                <a:cs typeface="Cumberland AMT" panose="02070309020205020404" pitchFamily="49" charset="0"/>
              </a:rPr>
              <a:t>ts</a:t>
            </a:r>
            <a:r>
              <a:rPr lang="en-US" sz="1200" i="1" dirty="0">
                <a:solidFill>
                  <a:schemeClr val="bg1"/>
                </a:solidFill>
                <a:latin typeface="Cumberland AMT" panose="02070309020205020404" pitchFamily="49" charset="0"/>
                <a:cs typeface="Cumberland AMT" panose="02070309020205020404" pitchFamily="49" charset="0"/>
              </a:rPr>
              <a:t>(</a:t>
            </a:r>
            <a:r>
              <a:rPr lang="en-US" sz="1200" i="1" dirty="0" err="1">
                <a:solidFill>
                  <a:schemeClr val="bg1"/>
                </a:solidFill>
                <a:latin typeface="Cumberland AMT" panose="02070309020205020404" pitchFamily="49" charset="0"/>
                <a:cs typeface="Cumberland AMT" panose="02070309020205020404" pitchFamily="49" charset="0"/>
              </a:rPr>
              <a:t>rnorm</a:t>
            </a:r>
            <a:r>
              <a:rPr lang="en-US" sz="1200" i="1" dirty="0">
                <a:solidFill>
                  <a:schemeClr val="bg1"/>
                </a:solidFill>
                <a:latin typeface="Cumberland AMT" panose="02070309020205020404" pitchFamily="49" charset="0"/>
                <a:cs typeface="Cumberland AMT" panose="02070309020205020404" pitchFamily="49" charset="0"/>
              </a:rPr>
              <a:t>(50))</a:t>
            </a:r>
          </a:p>
          <a:p>
            <a:pPr algn="l"/>
            <a:r>
              <a:rPr lang="en-US" sz="1200" i="1" dirty="0">
                <a:solidFill>
                  <a:schemeClr val="bg1"/>
                </a:solidFill>
                <a:latin typeface="Cumberland AMT" panose="02070309020205020404" pitchFamily="49" charset="0"/>
                <a:cs typeface="Cumberland AMT" panose="02070309020205020404" pitchFamily="49" charset="0"/>
              </a:rPr>
              <a:t>plot(x, main="White </a:t>
            </a:r>
            <a:r>
              <a:rPr lang="en-US" sz="1200" i="1" dirty="0" err="1">
                <a:solidFill>
                  <a:schemeClr val="bg1"/>
                </a:solidFill>
                <a:latin typeface="Cumberland AMT" panose="02070309020205020404" pitchFamily="49" charset="0"/>
                <a:cs typeface="Cumberland AMT" panose="02070309020205020404" pitchFamily="49" charset="0"/>
              </a:rPr>
              <a:t>noise",col</a:t>
            </a:r>
            <a:r>
              <a:rPr lang="en-US" sz="1200" i="1" dirty="0">
                <a:solidFill>
                  <a:schemeClr val="bg1"/>
                </a:solidFill>
                <a:latin typeface="Cumberland AMT" panose="02070309020205020404" pitchFamily="49" charset="0"/>
                <a:cs typeface="Cumberland AMT" panose="02070309020205020404" pitchFamily="49" charset="0"/>
              </a:rPr>
              <a:t>="blue")</a:t>
            </a:r>
          </a:p>
          <a:p>
            <a:pPr algn="l"/>
            <a:r>
              <a:rPr lang="en-US" sz="1200" i="1" dirty="0" err="1">
                <a:solidFill>
                  <a:schemeClr val="bg1"/>
                </a:solidFill>
                <a:latin typeface="Cumberland AMT" panose="02070309020205020404" pitchFamily="49" charset="0"/>
                <a:cs typeface="Cumberland AMT" panose="02070309020205020404" pitchFamily="49" charset="0"/>
              </a:rPr>
              <a:t>Box.test</a:t>
            </a:r>
            <a:r>
              <a:rPr lang="en-US" sz="1200" i="1" dirty="0">
                <a:solidFill>
                  <a:schemeClr val="bg1"/>
                </a:solidFill>
                <a:latin typeface="Cumberland AMT" panose="02070309020205020404" pitchFamily="49" charset="0"/>
                <a:cs typeface="Cumberland AMT" panose="02070309020205020404" pitchFamily="49" charset="0"/>
              </a:rPr>
              <a:t>(</a:t>
            </a:r>
            <a:r>
              <a:rPr lang="en-US" sz="1200" i="1" dirty="0" err="1">
                <a:solidFill>
                  <a:schemeClr val="bg1"/>
                </a:solidFill>
                <a:latin typeface="Cumberland AMT" panose="02070309020205020404" pitchFamily="49" charset="0"/>
                <a:cs typeface="Cumberland AMT" panose="02070309020205020404" pitchFamily="49" charset="0"/>
              </a:rPr>
              <a:t>x,lag</a:t>
            </a:r>
            <a:r>
              <a:rPr lang="en-US" sz="1200" i="1" dirty="0">
                <a:solidFill>
                  <a:schemeClr val="bg1"/>
                </a:solidFill>
                <a:latin typeface="Cumberland AMT" panose="02070309020205020404" pitchFamily="49" charset="0"/>
                <a:cs typeface="Cumberland AMT" panose="02070309020205020404" pitchFamily="49" charset="0"/>
              </a:rPr>
              <a:t>=10)</a:t>
            </a:r>
          </a:p>
          <a:p>
            <a:pPr algn="l"/>
            <a:r>
              <a:rPr lang="en-US" sz="1200" i="1" dirty="0" err="1">
                <a:solidFill>
                  <a:schemeClr val="bg1"/>
                </a:solidFill>
                <a:latin typeface="Cumberland AMT" panose="02070309020205020404" pitchFamily="49" charset="0"/>
                <a:cs typeface="Cumberland AMT" panose="02070309020205020404" pitchFamily="49" charset="0"/>
              </a:rPr>
              <a:t>acf</a:t>
            </a:r>
            <a:r>
              <a:rPr lang="en-US" sz="1200" i="1" dirty="0">
                <a:solidFill>
                  <a:schemeClr val="bg1"/>
                </a:solidFill>
                <a:latin typeface="Cumberland AMT" panose="02070309020205020404" pitchFamily="49" charset="0"/>
                <a:cs typeface="Cumberland AMT" panose="02070309020205020404" pitchFamily="49" charset="0"/>
              </a:rPr>
              <a:t>(x)</a:t>
            </a:r>
          </a:p>
          <a:p>
            <a:pPr algn="l"/>
            <a:r>
              <a:rPr lang="en-US" sz="1200" i="1" dirty="0" err="1">
                <a:solidFill>
                  <a:schemeClr val="bg1"/>
                </a:solidFill>
                <a:latin typeface="Cumberland AMT" panose="02070309020205020404" pitchFamily="49" charset="0"/>
                <a:cs typeface="Cumberland AMT" panose="02070309020205020404" pitchFamily="49" charset="0"/>
              </a:rPr>
              <a:t>acf</a:t>
            </a:r>
            <a:r>
              <a:rPr lang="en-US" sz="1200" i="1" dirty="0">
                <a:solidFill>
                  <a:schemeClr val="bg1"/>
                </a:solidFill>
                <a:latin typeface="Cumberland AMT" panose="02070309020205020404" pitchFamily="49" charset="0"/>
                <a:cs typeface="Cumberland AMT" panose="02070309020205020404" pitchFamily="49" charset="0"/>
              </a:rPr>
              <a:t>(</a:t>
            </a:r>
            <a:r>
              <a:rPr lang="en-US" sz="1200" i="1" dirty="0" err="1">
                <a:solidFill>
                  <a:schemeClr val="bg1"/>
                </a:solidFill>
                <a:latin typeface="Cumberland AMT" panose="02070309020205020404" pitchFamily="49" charset="0"/>
                <a:cs typeface="Cumberland AMT" panose="02070309020205020404" pitchFamily="49" charset="0"/>
              </a:rPr>
              <a:t>x,lag</a:t>
            </a:r>
            <a:r>
              <a:rPr lang="en-US" sz="1200" i="1" dirty="0">
                <a:solidFill>
                  <a:schemeClr val="bg1"/>
                </a:solidFill>
                <a:latin typeface="Cumberland AMT" panose="02070309020205020404" pitchFamily="49" charset="0"/>
                <a:cs typeface="Cumberland AMT" panose="02070309020205020404" pitchFamily="49" charset="0"/>
              </a:rPr>
              <a:t>=10,plot=F)</a:t>
            </a:r>
          </a:p>
        </p:txBody>
      </p:sp>
    </p:spTree>
    <p:extLst>
      <p:ext uri="{BB962C8B-B14F-4D97-AF65-F5344CB8AC3E}">
        <p14:creationId xmlns:p14="http://schemas.microsoft.com/office/powerpoint/2010/main" val="18369086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White Noise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88" y="2828212"/>
            <a:ext cx="4466511" cy="1171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8" y="1663441"/>
            <a:ext cx="3875306" cy="233634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375" y="1700060"/>
            <a:ext cx="4466511" cy="10450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59375" y="4288971"/>
            <a:ext cx="7804911" cy="738664"/>
          </a:xfrm>
          <a:prstGeom prst="rect">
            <a:avLst/>
          </a:prstGeom>
          <a:noFill/>
        </p:spPr>
        <p:txBody>
          <a:bodyPr wrap="square" rtlCol="0">
            <a:spAutoFit/>
          </a:bodyPr>
          <a:lstStyle/>
          <a:p>
            <a:pPr algn="l"/>
            <a:r>
              <a:rPr lang="en-US" sz="1400" i="1"/>
              <a:t>Example</a:t>
            </a:r>
            <a:r>
              <a:rPr lang="en-US" sz="1400" i="1" dirty="0"/>
              <a:t>: T (no. of data points) = 50 and so critical values at ±1.96/ √ 50 = ±0.28. All autocorrelation coefficients lie within these limits, confirming that the data are white noise. (More precisely, the data cannot be distinguished from white noise.) </a:t>
            </a:r>
          </a:p>
        </p:txBody>
      </p:sp>
    </p:spTree>
    <p:extLst>
      <p:ext uri="{BB962C8B-B14F-4D97-AF65-F5344CB8AC3E}">
        <p14:creationId xmlns:p14="http://schemas.microsoft.com/office/powerpoint/2010/main" val="339127351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r>
              <a:rPr lang="en-US" sz="1400" i="1" dirty="0"/>
              <a:t>When the differenced series is white noise, the model for the original series can be written as</a:t>
            </a:r>
          </a:p>
          <a:p>
            <a:pPr defTabSz="1019175">
              <a:defRPr/>
            </a:pPr>
            <a:endParaRPr lang="en-US" sz="1400" b="1" i="1" dirty="0"/>
          </a:p>
          <a:p>
            <a:pPr defTabSz="1019175">
              <a:defRPr/>
            </a:pPr>
            <a:r>
              <a:rPr lang="en-US" sz="1400" b="1" i="1" dirty="0" err="1"/>
              <a:t>y</a:t>
            </a:r>
            <a:r>
              <a:rPr lang="en-US" sz="1400" b="1" i="1" baseline="-25000" dirty="0" err="1"/>
              <a:t>t</a:t>
            </a:r>
            <a:r>
              <a:rPr lang="en-US" sz="1400" b="1" i="1" baseline="-25000" dirty="0"/>
              <a:t> </a:t>
            </a:r>
            <a:r>
              <a:rPr lang="en-US" sz="1400" b="1" i="1" dirty="0"/>
              <a:t>− y</a:t>
            </a:r>
            <a:r>
              <a:rPr lang="en-US" sz="1400" b="1" i="1" baseline="-25000" dirty="0"/>
              <a:t>t−1 </a:t>
            </a:r>
            <a:r>
              <a:rPr lang="en-US" sz="1400" b="1" i="1" dirty="0"/>
              <a:t>= e</a:t>
            </a:r>
            <a:r>
              <a:rPr lang="en-US" sz="1400" b="1" i="1" baseline="-25000" dirty="0"/>
              <a:t>t  </a:t>
            </a:r>
            <a:r>
              <a:rPr lang="en-US" sz="1400" b="1" i="1" dirty="0"/>
              <a:t>or, </a:t>
            </a:r>
            <a:r>
              <a:rPr lang="en-US" sz="1400" b="1" i="1" dirty="0" err="1"/>
              <a:t>y</a:t>
            </a:r>
            <a:r>
              <a:rPr lang="en-US" sz="1400" b="1" i="1" baseline="-25000" dirty="0" err="1"/>
              <a:t>t</a:t>
            </a:r>
            <a:r>
              <a:rPr lang="en-US" sz="1400" b="1" i="1" baseline="-25000" dirty="0"/>
              <a:t> </a:t>
            </a:r>
            <a:r>
              <a:rPr lang="en-US" sz="1400" b="1" i="1" dirty="0"/>
              <a:t>= y</a:t>
            </a:r>
            <a:r>
              <a:rPr lang="en-US" sz="1400" b="1" i="1" baseline="-25000" dirty="0"/>
              <a:t>t−1 </a:t>
            </a:r>
            <a:r>
              <a:rPr lang="en-US" sz="1400" b="1" i="1" dirty="0"/>
              <a:t>+ e</a:t>
            </a:r>
            <a:r>
              <a:rPr lang="en-US" sz="1400" b="1" i="1" baseline="-25000" dirty="0"/>
              <a:t>t</a:t>
            </a:r>
            <a:endParaRPr lang="en-US" sz="1400" b="1" i="1" dirty="0"/>
          </a:p>
          <a:p>
            <a:pPr algn="l" defTabSz="1019175">
              <a:defRPr/>
            </a:pPr>
            <a:endParaRPr lang="en-US" sz="1400" i="1" dirty="0"/>
          </a:p>
          <a:p>
            <a:pPr algn="l" defTabSz="1019175">
              <a:defRPr/>
            </a:pPr>
            <a:r>
              <a:rPr lang="en-US" sz="1400" i="1" dirty="0"/>
              <a:t>A random walk model is very widely used for non-stationary data, particularly finance and economic data. </a:t>
            </a:r>
          </a:p>
          <a:p>
            <a:pPr algn="l" defTabSz="1019175">
              <a:defRPr/>
            </a:pPr>
            <a:endParaRPr lang="en-US" sz="1400" i="1" dirty="0"/>
          </a:p>
          <a:p>
            <a:pPr algn="l" defTabSz="1019175">
              <a:defRPr/>
            </a:pPr>
            <a:r>
              <a:rPr lang="en-US" sz="1400" b="1" i="1" dirty="0"/>
              <a:t>Properties:</a:t>
            </a:r>
          </a:p>
          <a:p>
            <a:pPr marL="285750" indent="-285750" algn="l" defTabSz="1019175">
              <a:buFont typeface="Arial" panose="020B0604020202020204" pitchFamily="34" charset="0"/>
              <a:buChar char="•"/>
              <a:defRPr/>
            </a:pPr>
            <a:r>
              <a:rPr lang="en-US" sz="1400" b="1" i="1" dirty="0"/>
              <a:t>long periods of apparent trends up or down</a:t>
            </a:r>
          </a:p>
          <a:p>
            <a:pPr marL="285750" indent="-285750" algn="l" defTabSz="1019175">
              <a:buFont typeface="Arial" panose="020B0604020202020204" pitchFamily="34" charset="0"/>
              <a:buChar char="•"/>
              <a:defRPr/>
            </a:pPr>
            <a:r>
              <a:rPr lang="en-US" sz="1400" b="1" i="1" dirty="0"/>
              <a:t>sudden and unpredictable changes in direction</a:t>
            </a:r>
            <a:r>
              <a:rPr lang="en-US" sz="1400" i="1" dirty="0"/>
              <a:t>.</a:t>
            </a:r>
          </a:p>
          <a:p>
            <a:pPr algn="l" defTabSz="1019175">
              <a:defRPr/>
            </a:pPr>
            <a:endParaRPr lang="en-US" sz="1400" i="1" dirty="0"/>
          </a:p>
          <a:p>
            <a:pPr algn="l" defTabSz="1019175">
              <a:defRPr/>
            </a:pPr>
            <a:r>
              <a:rPr lang="en-US" sz="1400" i="1" dirty="0"/>
              <a:t>The </a:t>
            </a:r>
            <a:r>
              <a:rPr lang="en-US" sz="1400" b="1" i="1" dirty="0"/>
              <a:t>forecasts from a random walk model are equal to the last observation</a:t>
            </a:r>
            <a:r>
              <a:rPr lang="en-US" sz="1400" i="1" dirty="0"/>
              <a:t>, as future movements are unpredictable, and are equally likely to be up or down. </a:t>
            </a:r>
          </a:p>
          <a:p>
            <a:pPr algn="l" defTabSz="1019175">
              <a:defRPr/>
            </a:pPr>
            <a:r>
              <a:rPr lang="en-US" sz="1400" i="1" dirty="0"/>
              <a:t>A closely related model allows the differences to have a non-zero mean. Then</a:t>
            </a:r>
          </a:p>
          <a:p>
            <a:pPr defTabSz="1019175">
              <a:defRPr/>
            </a:pPr>
            <a:r>
              <a:rPr lang="en-US" sz="1400" b="1" i="1" dirty="0" err="1"/>
              <a:t>y</a:t>
            </a:r>
            <a:r>
              <a:rPr lang="en-US" sz="1400" b="1" i="1" baseline="-25000" dirty="0" err="1"/>
              <a:t>t</a:t>
            </a:r>
            <a:r>
              <a:rPr lang="en-US" sz="1400" b="1" i="1" baseline="-25000" dirty="0"/>
              <a:t> </a:t>
            </a:r>
            <a:r>
              <a:rPr lang="en-US" sz="1400" b="1" i="1" dirty="0"/>
              <a:t>− y</a:t>
            </a:r>
            <a:r>
              <a:rPr lang="en-US" sz="1400" b="1" i="1" baseline="-25000" dirty="0"/>
              <a:t>t−1 </a:t>
            </a:r>
            <a:r>
              <a:rPr lang="en-US" sz="1400" b="1" i="1" dirty="0"/>
              <a:t>= c + e</a:t>
            </a:r>
            <a:r>
              <a:rPr lang="en-US" sz="1400" b="1" i="1" baseline="-25000" dirty="0"/>
              <a:t>t</a:t>
            </a:r>
            <a:r>
              <a:rPr lang="en-US" sz="1400" b="1" i="1" dirty="0"/>
              <a:t> or, </a:t>
            </a:r>
            <a:r>
              <a:rPr lang="en-US" sz="1400" b="1" i="1" dirty="0" err="1"/>
              <a:t>y</a:t>
            </a:r>
            <a:r>
              <a:rPr lang="en-US" sz="1400" b="1" i="1" baseline="-25000" dirty="0" err="1"/>
              <a:t>t</a:t>
            </a:r>
            <a:r>
              <a:rPr lang="en-US" sz="1400" b="1" i="1" baseline="-25000" dirty="0"/>
              <a:t> </a:t>
            </a:r>
            <a:r>
              <a:rPr lang="en-US" sz="1400" b="1" i="1" dirty="0"/>
              <a:t>= c + y</a:t>
            </a:r>
            <a:r>
              <a:rPr lang="en-US" sz="1400" b="1" i="1" baseline="-25000" dirty="0"/>
              <a:t>t−1 </a:t>
            </a:r>
            <a:r>
              <a:rPr lang="en-US" sz="1400" b="1" i="1" dirty="0"/>
              <a:t>+ e</a:t>
            </a:r>
            <a:r>
              <a:rPr lang="en-US" sz="1400" b="1" i="1" baseline="-25000" dirty="0"/>
              <a:t>t</a:t>
            </a:r>
            <a:endParaRPr lang="en-US" sz="1400" i="1" dirty="0"/>
          </a:p>
          <a:p>
            <a:pPr algn="l" defTabSz="1019175">
              <a:defRPr/>
            </a:pPr>
            <a:endParaRPr lang="en-US" sz="1400" i="1" dirty="0"/>
          </a:p>
          <a:p>
            <a:pPr algn="l" defTabSz="1019175">
              <a:defRPr/>
            </a:pPr>
            <a:r>
              <a:rPr lang="en-US" sz="1400" i="1" dirty="0"/>
              <a:t>The value of c is the average of the changes between consecutive observations. If c is positive, then the average change is an increase in the value of </a:t>
            </a:r>
            <a:r>
              <a:rPr lang="en-US" sz="1400" i="1" dirty="0" err="1"/>
              <a:t>y</a:t>
            </a:r>
            <a:r>
              <a:rPr lang="en-US" sz="1400" i="1" baseline="-25000" dirty="0" err="1"/>
              <a:t>t</a:t>
            </a:r>
            <a:r>
              <a:rPr lang="en-US" sz="1400" i="1" dirty="0"/>
              <a:t>. Thus </a:t>
            </a:r>
            <a:r>
              <a:rPr lang="en-US" sz="1400" i="1" dirty="0" err="1"/>
              <a:t>y</a:t>
            </a:r>
            <a:r>
              <a:rPr lang="en-US" sz="1400" i="1" baseline="-25000" dirty="0" err="1"/>
              <a:t>t</a:t>
            </a:r>
            <a:r>
              <a:rPr lang="en-US" sz="1400" i="1" dirty="0"/>
              <a:t> will tend to drift upwards. But if c is negative, </a:t>
            </a:r>
            <a:r>
              <a:rPr lang="en-US" sz="1400" i="1" dirty="0" err="1"/>
              <a:t>y</a:t>
            </a:r>
            <a:r>
              <a:rPr lang="en-US" sz="1400" i="1" baseline="-25000" dirty="0" err="1"/>
              <a:t>t</a:t>
            </a:r>
            <a:r>
              <a:rPr lang="en-US" sz="1400" i="1" dirty="0"/>
              <a:t> will tend to drift downwards.</a:t>
            </a:r>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Random Walk</a:t>
            </a:r>
          </a:p>
        </p:txBody>
      </p:sp>
    </p:spTree>
    <p:extLst>
      <p:ext uri="{BB962C8B-B14F-4D97-AF65-F5344CB8AC3E}">
        <p14:creationId xmlns:p14="http://schemas.microsoft.com/office/powerpoint/2010/main" val="38781824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400" i="1"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Random Walk</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228" y="1763411"/>
            <a:ext cx="4383814" cy="22642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40" y="1763410"/>
            <a:ext cx="4191000" cy="22533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321165" y="4284321"/>
            <a:ext cx="5306777" cy="1384995"/>
          </a:xfrm>
          <a:prstGeom prst="rect">
            <a:avLst/>
          </a:prstGeom>
          <a:solidFill>
            <a:schemeClr val="accent1"/>
          </a:solidFill>
        </p:spPr>
        <p:txBody>
          <a:bodyPr wrap="square" rtlCol="0">
            <a:spAutoFit/>
          </a:bodyPr>
          <a:lstStyle/>
          <a:p>
            <a:pPr algn="l"/>
            <a:r>
              <a:rPr lang="en-US" sz="1200" b="1" i="1" u="sng" dirty="0">
                <a:solidFill>
                  <a:schemeClr val="bg1"/>
                </a:solidFill>
              </a:rPr>
              <a:t>Code:</a:t>
            </a:r>
          </a:p>
          <a:p>
            <a:pPr algn="l"/>
            <a:endParaRPr lang="en-US" sz="1200" i="1" dirty="0">
              <a:solidFill>
                <a:schemeClr val="bg1"/>
              </a:solidFill>
            </a:endParaRPr>
          </a:p>
          <a:p>
            <a:pPr algn="l"/>
            <a:r>
              <a:rPr lang="en-US" sz="1200" i="1" dirty="0" err="1">
                <a:solidFill>
                  <a:schemeClr val="bg1"/>
                </a:solidFill>
              </a:rPr>
              <a:t>set.seed</a:t>
            </a:r>
            <a:r>
              <a:rPr lang="en-US" sz="1200" i="1" dirty="0">
                <a:solidFill>
                  <a:schemeClr val="bg1"/>
                </a:solidFill>
              </a:rPr>
              <a:t>(874234242)</a:t>
            </a:r>
          </a:p>
          <a:p>
            <a:pPr algn="l"/>
            <a:r>
              <a:rPr lang="en-US" sz="1200" i="1" dirty="0" err="1">
                <a:solidFill>
                  <a:schemeClr val="bg1"/>
                </a:solidFill>
              </a:rPr>
              <a:t>random_walk</a:t>
            </a:r>
            <a:r>
              <a:rPr lang="en-US" sz="1200" i="1" dirty="0">
                <a:solidFill>
                  <a:schemeClr val="bg1"/>
                </a:solidFill>
              </a:rPr>
              <a:t> &lt;- </a:t>
            </a:r>
            <a:r>
              <a:rPr lang="en-US" sz="1200" i="1" dirty="0" err="1">
                <a:solidFill>
                  <a:schemeClr val="bg1"/>
                </a:solidFill>
              </a:rPr>
              <a:t>cumsum</a:t>
            </a:r>
            <a:r>
              <a:rPr lang="en-US" sz="1200" i="1" dirty="0">
                <a:solidFill>
                  <a:schemeClr val="bg1"/>
                </a:solidFill>
              </a:rPr>
              <a:t>(</a:t>
            </a:r>
            <a:r>
              <a:rPr lang="en-US" sz="1200" i="1" dirty="0" err="1">
                <a:solidFill>
                  <a:schemeClr val="bg1"/>
                </a:solidFill>
              </a:rPr>
              <a:t>rnorm</a:t>
            </a:r>
            <a:r>
              <a:rPr lang="en-US" sz="1200" i="1" dirty="0">
                <a:solidFill>
                  <a:schemeClr val="bg1"/>
                </a:solidFill>
              </a:rPr>
              <a:t>(100, mean = 0, </a:t>
            </a:r>
            <a:r>
              <a:rPr lang="en-US" sz="1200" i="1" dirty="0" err="1">
                <a:solidFill>
                  <a:schemeClr val="bg1"/>
                </a:solidFill>
              </a:rPr>
              <a:t>sd</a:t>
            </a:r>
            <a:r>
              <a:rPr lang="en-US" sz="1200" i="1" dirty="0">
                <a:solidFill>
                  <a:schemeClr val="bg1"/>
                </a:solidFill>
              </a:rPr>
              <a:t> = 3.0))</a:t>
            </a:r>
          </a:p>
          <a:p>
            <a:pPr algn="l"/>
            <a:r>
              <a:rPr lang="en-US" sz="1200" i="1" dirty="0">
                <a:solidFill>
                  <a:schemeClr val="bg1"/>
                </a:solidFill>
              </a:rPr>
              <a:t>plot(</a:t>
            </a:r>
            <a:r>
              <a:rPr lang="en-US" sz="1200" i="1" dirty="0" err="1">
                <a:solidFill>
                  <a:schemeClr val="bg1"/>
                </a:solidFill>
              </a:rPr>
              <a:t>random_walk,type</a:t>
            </a:r>
            <a:r>
              <a:rPr lang="en-US" sz="1200" i="1" dirty="0">
                <a:solidFill>
                  <a:schemeClr val="bg1"/>
                </a:solidFill>
              </a:rPr>
              <a:t>="l",</a:t>
            </a:r>
            <a:r>
              <a:rPr lang="en-US" sz="1200" i="1" dirty="0" err="1">
                <a:solidFill>
                  <a:schemeClr val="bg1"/>
                </a:solidFill>
              </a:rPr>
              <a:t>xlab</a:t>
            </a:r>
            <a:r>
              <a:rPr lang="en-US" sz="1200" i="1" dirty="0">
                <a:solidFill>
                  <a:schemeClr val="bg1"/>
                </a:solidFill>
              </a:rPr>
              <a:t>="time </a:t>
            </a:r>
            <a:r>
              <a:rPr lang="en-US" sz="1200" i="1" dirty="0" err="1">
                <a:solidFill>
                  <a:schemeClr val="bg1"/>
                </a:solidFill>
              </a:rPr>
              <a:t>index",main</a:t>
            </a:r>
            <a:r>
              <a:rPr lang="en-US" sz="1200" i="1" dirty="0">
                <a:solidFill>
                  <a:schemeClr val="bg1"/>
                </a:solidFill>
              </a:rPr>
              <a:t>="Random Walk")</a:t>
            </a:r>
          </a:p>
          <a:p>
            <a:pPr algn="l"/>
            <a:r>
              <a:rPr lang="en-US" sz="1200" i="1" dirty="0" err="1">
                <a:solidFill>
                  <a:schemeClr val="bg1"/>
                </a:solidFill>
              </a:rPr>
              <a:t>random_walk_acf</a:t>
            </a:r>
            <a:r>
              <a:rPr lang="en-US" sz="1200" i="1" dirty="0">
                <a:solidFill>
                  <a:schemeClr val="bg1"/>
                </a:solidFill>
              </a:rPr>
              <a:t>&lt;-</a:t>
            </a:r>
            <a:r>
              <a:rPr lang="en-US" sz="1200" i="1" dirty="0" err="1">
                <a:solidFill>
                  <a:schemeClr val="bg1"/>
                </a:solidFill>
              </a:rPr>
              <a:t>acf</a:t>
            </a:r>
            <a:r>
              <a:rPr lang="en-US" sz="1200" i="1" dirty="0">
                <a:solidFill>
                  <a:schemeClr val="bg1"/>
                </a:solidFill>
              </a:rPr>
              <a:t>(diff(</a:t>
            </a:r>
            <a:r>
              <a:rPr lang="en-US" sz="1200" i="1" dirty="0" err="1">
                <a:solidFill>
                  <a:schemeClr val="bg1"/>
                </a:solidFill>
              </a:rPr>
              <a:t>random_walk</a:t>
            </a:r>
            <a:r>
              <a:rPr lang="en-US" sz="1200" i="1" dirty="0">
                <a:solidFill>
                  <a:schemeClr val="bg1"/>
                </a:solidFill>
              </a:rPr>
              <a:t>))</a:t>
            </a:r>
          </a:p>
          <a:p>
            <a:pPr algn="l"/>
            <a:r>
              <a:rPr lang="en-US" sz="1200" i="1" dirty="0">
                <a:solidFill>
                  <a:schemeClr val="bg1"/>
                </a:solidFill>
              </a:rPr>
              <a:t>plot(</a:t>
            </a:r>
            <a:r>
              <a:rPr lang="en-US" sz="1200" i="1" dirty="0" err="1">
                <a:solidFill>
                  <a:schemeClr val="bg1"/>
                </a:solidFill>
              </a:rPr>
              <a:t>random_walk_acf</a:t>
            </a:r>
            <a:r>
              <a:rPr lang="en-US" sz="1200" i="1" dirty="0">
                <a:solidFill>
                  <a:schemeClr val="bg1"/>
                </a:solidFill>
              </a:rPr>
              <a:t>, main="Random Walk ACF Function")</a:t>
            </a:r>
          </a:p>
        </p:txBody>
      </p:sp>
    </p:spTree>
    <p:extLst>
      <p:ext uri="{BB962C8B-B14F-4D97-AF65-F5344CB8AC3E}">
        <p14:creationId xmlns:p14="http://schemas.microsoft.com/office/powerpoint/2010/main" val="16708935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Assumptions</a:t>
            </a:r>
          </a:p>
        </p:txBody>
      </p:sp>
      <p:sp>
        <p:nvSpPr>
          <p:cNvPr id="10246" name="TextBox 3"/>
          <p:cNvSpPr txBox="1">
            <a:spLocks noChangeArrowheads="1"/>
          </p:cNvSpPr>
          <p:nvPr/>
        </p:nvSpPr>
        <p:spPr bwMode="auto">
          <a:xfrm>
            <a:off x="300038" y="1474434"/>
            <a:ext cx="872172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r>
              <a:rPr lang="en-US" altLang="en-US" sz="1400" b="1" i="1" dirty="0"/>
              <a:t> </a:t>
            </a:r>
          </a:p>
          <a:p>
            <a:pPr marL="285750" indent="-285750" algn="l" eaLnBrk="1" hangingPunct="1">
              <a:buFont typeface="Arial" panose="020B0604020202020204" pitchFamily="34" charset="0"/>
              <a:buChar char="•"/>
            </a:pPr>
            <a:r>
              <a:rPr lang="en-US" altLang="en-US" sz="1400" i="1" dirty="0"/>
              <a:t>Pattern of past will continue into the future. (else the series will represent a random walk which cannot be modeled or forecasted)</a:t>
            </a:r>
          </a:p>
          <a:p>
            <a:pPr marL="285750" indent="-285750" algn="l" eaLnBrk="1" hangingPunct="1">
              <a:buFont typeface="Arial" panose="020B0604020202020204" pitchFamily="34" charset="0"/>
              <a:buChar char="•"/>
            </a:pPr>
            <a:r>
              <a:rPr lang="en-US" altLang="en-US" sz="1400" i="1" dirty="0"/>
              <a:t>Discrete time series data should be equally spaced over time. There should be no missing values in the training data set (or should be handled using appropriate missing value treatment in the data preparation process).</a:t>
            </a:r>
          </a:p>
          <a:p>
            <a:pPr marL="285750" indent="-285750" algn="l" eaLnBrk="1" hangingPunct="1">
              <a:buFont typeface="Arial" panose="020B0604020202020204" pitchFamily="34" charset="0"/>
              <a:buChar char="•"/>
            </a:pPr>
            <a:r>
              <a:rPr lang="en-US" altLang="en-US" sz="1400" i="1" dirty="0"/>
              <a:t>Time Series Analysis cannot be used to predict effect of random events</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43" y="3278872"/>
            <a:ext cx="8217372" cy="1647968"/>
          </a:xfrm>
          <a:prstGeom prst="rect">
            <a:avLst/>
          </a:prstGeom>
          <a:noFill/>
          <a:ln w="9525" cap="flat" cmpd="sng" algn="ctr">
            <a:solidFill>
              <a:schemeClr val="tx1"/>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43" y="4981432"/>
            <a:ext cx="8217371" cy="1091822"/>
          </a:xfrm>
          <a:prstGeom prst="rect">
            <a:avLst/>
          </a:prstGeom>
          <a:noFill/>
          <a:ln w="9525" cap="flat" cmpd="sng" algn="ctr">
            <a:solidFill>
              <a:schemeClr val="tx1"/>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374137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r>
              <a:rPr lang="en-US" sz="1400" i="1" dirty="0"/>
              <a:t>In an </a:t>
            </a:r>
            <a:r>
              <a:rPr lang="en-US" sz="1400" b="1" i="1" dirty="0"/>
              <a:t>Autoregressive (AR)</a:t>
            </a:r>
            <a:r>
              <a:rPr lang="en-US" sz="1400" i="1" dirty="0"/>
              <a:t> model, we forecast the variable of interest using a </a:t>
            </a:r>
            <a:r>
              <a:rPr lang="en-US" sz="1400" b="1" i="1" dirty="0"/>
              <a:t>linear combination of past values of the variable</a:t>
            </a:r>
            <a:r>
              <a:rPr lang="en-US" sz="1400" i="1" dirty="0"/>
              <a:t>. The term auto-regression indicates that it is a regression of the variable against itself. </a:t>
            </a:r>
          </a:p>
          <a:p>
            <a:pPr algn="l" defTabSz="1019175">
              <a:defRPr/>
            </a:pPr>
            <a:r>
              <a:rPr lang="en-US" sz="1400" i="1" dirty="0"/>
              <a:t>	Thus an autoregressive model of order p can be written as:</a:t>
            </a:r>
          </a:p>
          <a:p>
            <a:pPr algn="l" defTabSz="1019175">
              <a:defRPr/>
            </a:pPr>
            <a:endParaRPr lang="en-US" sz="1400" i="1" dirty="0"/>
          </a:p>
          <a:p>
            <a:pPr algn="l" defTabSz="1019175">
              <a:defRPr/>
            </a:pPr>
            <a:endParaRPr lang="en-US" sz="1400" i="1" dirty="0"/>
          </a:p>
          <a:p>
            <a:pPr algn="l" defTabSz="1019175">
              <a:defRPr/>
            </a:pPr>
            <a:endParaRPr lang="en-US" sz="1400" i="1" dirty="0"/>
          </a:p>
          <a:p>
            <a:pPr algn="l" defTabSz="1019175">
              <a:defRPr/>
            </a:pPr>
            <a:endParaRPr lang="en-US" sz="1400" i="1" dirty="0"/>
          </a:p>
          <a:p>
            <a:pPr algn="l" defTabSz="1019175">
              <a:defRPr/>
            </a:pPr>
            <a:r>
              <a:rPr lang="en-US" sz="1400" i="1" dirty="0"/>
              <a:t>where c is a constant and e</a:t>
            </a:r>
            <a:r>
              <a:rPr lang="en-US" sz="1400" i="1" baseline="-25000" dirty="0"/>
              <a:t>t </a:t>
            </a:r>
            <a:r>
              <a:rPr lang="en-US" sz="1400" i="1" dirty="0"/>
              <a:t>is white noise. This is like a multiple regression but with lagged values of </a:t>
            </a:r>
            <a:r>
              <a:rPr lang="en-US" sz="1400" i="1" dirty="0" err="1"/>
              <a:t>y</a:t>
            </a:r>
            <a:r>
              <a:rPr lang="en-US" sz="1400" i="1" baseline="-25000" dirty="0" err="1"/>
              <a:t>t</a:t>
            </a:r>
            <a:r>
              <a:rPr lang="en-US" sz="1400" i="1" dirty="0"/>
              <a:t> as predictors. We refer to this as an AR(p) model. </a:t>
            </a:r>
          </a:p>
          <a:p>
            <a:pPr algn="l" defTabSz="1019175">
              <a:defRPr/>
            </a:pPr>
            <a:r>
              <a:rPr lang="en-US" sz="1400" i="1" dirty="0"/>
              <a:t>	</a:t>
            </a:r>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AR Modelling</a:t>
            </a:r>
          </a:p>
        </p:txBody>
      </p:sp>
      <p:pic>
        <p:nvPicPr>
          <p:cNvPr id="12" name="Picture 11"/>
          <p:cNvPicPr/>
          <p:nvPr/>
        </p:nvPicPr>
        <p:blipFill rotWithShape="1">
          <a:blip r:embed="rId3"/>
          <a:srcRect l="24840" t="6553" r="44070" b="89743"/>
          <a:stretch/>
        </p:blipFill>
        <p:spPr bwMode="auto">
          <a:xfrm>
            <a:off x="2126804" y="2615970"/>
            <a:ext cx="4078059" cy="497352"/>
          </a:xfrm>
          <a:prstGeom prst="rect">
            <a:avLst/>
          </a:prstGeom>
          <a:ln>
            <a:noFill/>
          </a:ln>
          <a:extLst>
            <a:ext uri="{53640926-AAD7-44D8-BBD7-CCE9431645EC}">
              <a14:shadowObscured xmlns:a14="http://schemas.microsoft.com/office/drawing/2010/main"/>
            </a:ext>
          </a:extLst>
        </p:spPr>
      </p:pic>
      <p:pic>
        <p:nvPicPr>
          <p:cNvPr id="13" name="Picture 12"/>
          <p:cNvPicPr/>
          <p:nvPr/>
        </p:nvPicPr>
        <p:blipFill rotWithShape="1">
          <a:blip r:embed="rId3"/>
          <a:srcRect l="21314" t="30770" r="41506" b="31624"/>
          <a:stretch/>
        </p:blipFill>
        <p:spPr bwMode="auto">
          <a:xfrm>
            <a:off x="440875" y="3954235"/>
            <a:ext cx="8071753" cy="21091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32748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400" i="1"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AR Modelling</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41" y="1785241"/>
            <a:ext cx="4136560" cy="4267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415" y="1604510"/>
            <a:ext cx="4149272" cy="4328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936433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r>
              <a:rPr lang="en-US" sz="1400" i="1" dirty="0"/>
              <a:t>A </a:t>
            </a:r>
            <a:r>
              <a:rPr lang="en-US" sz="1400" b="1" i="1" dirty="0"/>
              <a:t>Moving Average (MA)</a:t>
            </a:r>
            <a:r>
              <a:rPr lang="en-US" sz="1400" i="1" dirty="0"/>
              <a:t> model uses </a:t>
            </a:r>
            <a:r>
              <a:rPr lang="en-US" sz="1400" b="1" i="1" dirty="0"/>
              <a:t>past forecast errors</a:t>
            </a:r>
            <a:r>
              <a:rPr lang="en-US" sz="1400" i="1" dirty="0"/>
              <a:t> in a regression-like model.</a:t>
            </a:r>
          </a:p>
          <a:p>
            <a:pPr algn="l" defTabSz="1019175">
              <a:defRPr/>
            </a:pPr>
            <a:endParaRPr lang="en-US" sz="1400" i="1" dirty="0"/>
          </a:p>
          <a:p>
            <a:pPr algn="l" defTabSz="1019175">
              <a:defRPr/>
            </a:pPr>
            <a:endParaRPr lang="en-US" sz="1400" i="1" dirty="0"/>
          </a:p>
          <a:p>
            <a:pPr algn="l" defTabSz="1019175">
              <a:defRPr/>
            </a:pPr>
            <a:endParaRPr lang="en-US" sz="1400" i="1" dirty="0"/>
          </a:p>
          <a:p>
            <a:pPr algn="l" defTabSz="1019175">
              <a:defRPr/>
            </a:pPr>
            <a:r>
              <a:rPr lang="en-US" sz="1400" i="1" dirty="0"/>
              <a:t>where e</a:t>
            </a:r>
            <a:r>
              <a:rPr lang="en-US" sz="1400" i="1" baseline="-25000" dirty="0"/>
              <a:t>t</a:t>
            </a:r>
            <a:r>
              <a:rPr lang="en-US" sz="1400" i="1" dirty="0"/>
              <a:t> is white noise. We refer to this as an </a:t>
            </a:r>
            <a:r>
              <a:rPr lang="en-US" sz="1400" b="1" i="1" dirty="0"/>
              <a:t>MA(q)</a:t>
            </a:r>
            <a:r>
              <a:rPr lang="en-US" sz="1400" i="1" dirty="0"/>
              <a:t> model. Of course, we do not observe the values of e</a:t>
            </a:r>
            <a:r>
              <a:rPr lang="en-US" sz="1400" i="1" baseline="-25000" dirty="0"/>
              <a:t>t</a:t>
            </a:r>
            <a:r>
              <a:rPr lang="en-US" sz="1400" i="1" baseline="30000" dirty="0"/>
              <a:t>,</a:t>
            </a:r>
            <a:r>
              <a:rPr lang="en-US" sz="1400" i="1" dirty="0"/>
              <a:t> so it is not really regression in the usual sense. </a:t>
            </a:r>
          </a:p>
          <a:p>
            <a:pPr algn="l" defTabSz="1019175">
              <a:defRPr/>
            </a:pPr>
            <a:endParaRPr lang="en-US" sz="1400" i="1" dirty="0"/>
          </a:p>
          <a:p>
            <a:pPr algn="l" defTabSz="1019175">
              <a:defRPr/>
            </a:pPr>
            <a:r>
              <a:rPr lang="en-US" sz="1400" i="1" dirty="0"/>
              <a:t>Notice that each value of </a:t>
            </a:r>
            <a:r>
              <a:rPr lang="en-US" sz="1400" i="1" dirty="0" err="1"/>
              <a:t>y</a:t>
            </a:r>
            <a:r>
              <a:rPr lang="en-US" sz="1400" i="1" baseline="-25000" dirty="0" err="1"/>
              <a:t>t</a:t>
            </a:r>
            <a:r>
              <a:rPr lang="en-US" sz="1400" i="1" baseline="-25000" dirty="0"/>
              <a:t> </a:t>
            </a:r>
            <a:r>
              <a:rPr lang="en-US" sz="1400" i="1" dirty="0"/>
              <a:t> can be thought of as a </a:t>
            </a:r>
            <a:r>
              <a:rPr lang="en-US" sz="1400" b="1" i="1" dirty="0"/>
              <a:t>weighted moving average of the past few forecast errors</a:t>
            </a:r>
            <a:r>
              <a:rPr lang="en-US" sz="1400" i="1" dirty="0"/>
              <a:t>. </a:t>
            </a:r>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MA Modelling</a:t>
            </a:r>
          </a:p>
        </p:txBody>
      </p:sp>
      <p:pic>
        <p:nvPicPr>
          <p:cNvPr id="8" name="Picture 7"/>
          <p:cNvPicPr/>
          <p:nvPr/>
        </p:nvPicPr>
        <p:blipFill rotWithShape="1">
          <a:blip r:embed="rId3"/>
          <a:srcRect l="27564" t="26211" r="47436" b="68091"/>
          <a:stretch/>
        </p:blipFill>
        <p:spPr bwMode="auto">
          <a:xfrm>
            <a:off x="2011135" y="1940377"/>
            <a:ext cx="4357007" cy="519793"/>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srcRect l="21314" t="52423" r="41026" b="11110"/>
          <a:stretch/>
        </p:blipFill>
        <p:spPr bwMode="auto">
          <a:xfrm>
            <a:off x="371445" y="3777345"/>
            <a:ext cx="8086755" cy="2340430"/>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5181599" y="4070397"/>
            <a:ext cx="3472543" cy="461665"/>
          </a:xfrm>
          <a:prstGeom prst="rect">
            <a:avLst/>
          </a:prstGeom>
          <a:noFill/>
        </p:spPr>
        <p:txBody>
          <a:bodyPr wrap="square" rtlCol="0">
            <a:spAutoFit/>
          </a:bodyPr>
          <a:lstStyle/>
          <a:p>
            <a:pPr algn="l"/>
            <a:r>
              <a:rPr lang="en-US" sz="1200" i="1" dirty="0"/>
              <a:t>.</a:t>
            </a:r>
          </a:p>
          <a:p>
            <a:pPr algn="l"/>
            <a:endParaRPr lang="en-US" sz="1200" i="1" dirty="0"/>
          </a:p>
        </p:txBody>
      </p:sp>
    </p:spTree>
    <p:extLst>
      <p:ext uri="{BB962C8B-B14F-4D97-AF65-F5344CB8AC3E}">
        <p14:creationId xmlns:p14="http://schemas.microsoft.com/office/powerpoint/2010/main" val="205865854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400" i="1"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MA Modelling</a:t>
            </a:r>
          </a:p>
        </p:txBody>
      </p:sp>
      <p:sp>
        <p:nvSpPr>
          <p:cNvPr id="4" name="TextBox 3"/>
          <p:cNvSpPr txBox="1"/>
          <p:nvPr/>
        </p:nvSpPr>
        <p:spPr>
          <a:xfrm>
            <a:off x="5181599" y="4070397"/>
            <a:ext cx="3472543" cy="461665"/>
          </a:xfrm>
          <a:prstGeom prst="rect">
            <a:avLst/>
          </a:prstGeom>
          <a:noFill/>
        </p:spPr>
        <p:txBody>
          <a:bodyPr wrap="square" rtlCol="0">
            <a:spAutoFit/>
          </a:bodyPr>
          <a:lstStyle/>
          <a:p>
            <a:pPr algn="l"/>
            <a:r>
              <a:rPr lang="en-US" sz="1200" i="1" dirty="0"/>
              <a:t>.</a:t>
            </a:r>
          </a:p>
          <a:p>
            <a:pPr algn="l"/>
            <a:endParaRPr lang="en-US" sz="1200" i="1"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82" y="1687285"/>
            <a:ext cx="4288975" cy="4506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058" y="1785258"/>
            <a:ext cx="4104004" cy="440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9033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200" b="1" dirty="0"/>
          </a:p>
          <a:p>
            <a:pPr algn="l" defTabSz="1019175">
              <a:defRPr/>
            </a:pPr>
            <a:r>
              <a:rPr lang="en-US" sz="1200" i="1" dirty="0"/>
              <a:t>ARIMA models are, in theory, the most general class of models for forecasting a time series which can be made to be “stationary” by differencing (if necessary), perhaps in conjunction with nonlinear transformations such as logging or deflating (if necessary). </a:t>
            </a:r>
          </a:p>
          <a:p>
            <a:pPr algn="l" defTabSz="1019175">
              <a:defRPr/>
            </a:pPr>
            <a:r>
              <a:rPr lang="en-US" sz="1200" i="1" dirty="0"/>
              <a:t>	The ARIMA forecasting equation for a stationary time series is a linear (i.e., regression-type) equation in which the predictors consist of lags of the dependent variable and/or lags of the errors.  That is:</a:t>
            </a:r>
          </a:p>
          <a:p>
            <a:pPr lvl="2" algn="l" defTabSz="1019175">
              <a:defRPr/>
            </a:pPr>
            <a:endParaRPr lang="en-US" sz="1200" b="1" i="1" dirty="0"/>
          </a:p>
          <a:p>
            <a:pPr lvl="2" algn="l" defTabSz="1019175">
              <a:defRPr/>
            </a:pPr>
            <a:endParaRPr lang="en-US" sz="1200" b="1" i="1" dirty="0"/>
          </a:p>
          <a:p>
            <a:pPr algn="l" defTabSz="1019175">
              <a:defRPr/>
            </a:pPr>
            <a:endParaRPr lang="en-US" sz="1200" i="1" dirty="0"/>
          </a:p>
          <a:p>
            <a:pPr algn="l" defTabSz="1019175">
              <a:defRPr/>
            </a:pPr>
            <a:r>
              <a:rPr lang="en-US" sz="1200" i="1" dirty="0"/>
              <a:t>where </a:t>
            </a:r>
            <a:r>
              <a:rPr lang="en-US" sz="1200" i="1" dirty="0" err="1"/>
              <a:t>y’</a:t>
            </a:r>
            <a:r>
              <a:rPr lang="en-US" sz="1200" i="1" baseline="-25000" dirty="0" err="1"/>
              <a:t>t</a:t>
            </a:r>
            <a:r>
              <a:rPr lang="en-US" sz="1200" i="1" baseline="-25000" dirty="0"/>
              <a:t> </a:t>
            </a:r>
            <a:r>
              <a:rPr lang="en-US" sz="1200" i="1" dirty="0"/>
              <a:t>is the differenced series (it may have been differenced more than once).</a:t>
            </a:r>
          </a:p>
          <a:p>
            <a:pPr algn="l" defTabSz="1019175">
              <a:defRPr/>
            </a:pPr>
            <a:endParaRPr lang="en-US" sz="1200" i="1" dirty="0"/>
          </a:p>
          <a:p>
            <a:pPr algn="l" defTabSz="1019175">
              <a:defRPr/>
            </a:pPr>
            <a:r>
              <a:rPr lang="en-US" sz="1200" i="1" dirty="0"/>
              <a:t> A </a:t>
            </a:r>
            <a:r>
              <a:rPr lang="en-US" sz="1200" b="1" i="1" dirty="0"/>
              <a:t>non-seasonal</a:t>
            </a:r>
            <a:r>
              <a:rPr lang="en-US" sz="1200" i="1" dirty="0"/>
              <a:t> ARIMA model is classified as an "ARIMA(</a:t>
            </a:r>
            <a:r>
              <a:rPr lang="en-US" sz="1200" i="1" dirty="0" err="1"/>
              <a:t>p,d,q</a:t>
            </a:r>
            <a:r>
              <a:rPr lang="en-US" sz="1200" i="1" dirty="0"/>
              <a:t>)" model, where:</a:t>
            </a:r>
          </a:p>
          <a:p>
            <a:pPr marL="1085850" lvl="2" indent="-171450" algn="l" defTabSz="1019175">
              <a:buFont typeface="Arial" panose="020B0604020202020204" pitchFamily="34" charset="0"/>
              <a:buChar char="•"/>
              <a:defRPr/>
            </a:pPr>
            <a:r>
              <a:rPr lang="en-US" sz="1200" b="1" i="1" dirty="0"/>
              <a:t>p is the number of autoregressive terms,</a:t>
            </a:r>
          </a:p>
          <a:p>
            <a:pPr marL="1085850" lvl="2" indent="-171450" algn="l" defTabSz="1019175">
              <a:buFont typeface="Arial" panose="020B0604020202020204" pitchFamily="34" charset="0"/>
              <a:buChar char="•"/>
              <a:defRPr/>
            </a:pPr>
            <a:r>
              <a:rPr lang="en-US" sz="1200" b="1" i="1" dirty="0"/>
              <a:t>d is the number of non-seasonal differences needed for stationarity, and</a:t>
            </a:r>
          </a:p>
          <a:p>
            <a:pPr marL="1085850" lvl="2" indent="-171450" algn="l" defTabSz="1019175">
              <a:buFont typeface="Arial" panose="020B0604020202020204" pitchFamily="34" charset="0"/>
              <a:buChar char="•"/>
              <a:defRPr/>
            </a:pPr>
            <a:r>
              <a:rPr lang="en-US" sz="1200" b="1" i="1" dirty="0"/>
              <a:t>q is the number of moving average part.</a:t>
            </a:r>
          </a:p>
          <a:p>
            <a:pPr algn="l" defTabSz="1019175">
              <a:defRPr/>
            </a:pPr>
            <a:endParaRPr lang="en-US" sz="1200" i="1" dirty="0"/>
          </a:p>
          <a:p>
            <a:pPr algn="l" defTabSz="1019175">
              <a:defRPr/>
            </a:pPr>
            <a:r>
              <a:rPr lang="en-US" sz="1200" i="1" dirty="0"/>
              <a:t>Many of the models we have already discussed are special cases of the ARIMA model as shown in the following table.</a:t>
            </a:r>
          </a:p>
          <a:p>
            <a:pPr algn="l" defTabSz="1019175">
              <a:defRPr/>
            </a:pPr>
            <a:endParaRPr lang="en-US" sz="1200" i="1"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ARIMA Modelling</a:t>
            </a:r>
          </a:p>
        </p:txBody>
      </p:sp>
      <p:pic>
        <p:nvPicPr>
          <p:cNvPr id="12" name="Picture 11"/>
          <p:cNvPicPr/>
          <p:nvPr/>
        </p:nvPicPr>
        <p:blipFill rotWithShape="1">
          <a:blip r:embed="rId3"/>
          <a:srcRect l="19551" t="49003" r="37820" b="33049"/>
          <a:stretch/>
        </p:blipFill>
        <p:spPr bwMode="auto">
          <a:xfrm>
            <a:off x="1547813" y="5029200"/>
            <a:ext cx="5310187" cy="1328061"/>
          </a:xfrm>
          <a:prstGeom prst="rect">
            <a:avLst/>
          </a:prstGeom>
          <a:ln>
            <a:noFill/>
          </a:ln>
          <a:extLst>
            <a:ext uri="{53640926-AAD7-44D8-BBD7-CCE9431645EC}">
              <a14:shadowObscured xmlns:a14="http://schemas.microsoft.com/office/drawing/2010/main"/>
            </a:ext>
          </a:extLst>
        </p:spPr>
      </p:pic>
      <p:pic>
        <p:nvPicPr>
          <p:cNvPr id="13" name="Picture 12"/>
          <p:cNvPicPr/>
          <p:nvPr/>
        </p:nvPicPr>
        <p:blipFill rotWithShape="1">
          <a:blip r:embed="rId4"/>
          <a:srcRect l="20353" t="49857" r="43109" b="44160"/>
          <a:stretch/>
        </p:blipFill>
        <p:spPr bwMode="auto">
          <a:xfrm>
            <a:off x="1547813" y="2741157"/>
            <a:ext cx="5114244" cy="5027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67049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a:t>
            </a:r>
          </a:p>
        </p:txBody>
      </p:sp>
      <p:sp>
        <p:nvSpPr>
          <p:cNvPr id="7" name="Rounded Rectangle 6"/>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200" b="1" dirty="0"/>
          </a:p>
          <a:p>
            <a:pPr algn="l" defTabSz="1019175">
              <a:defRPr/>
            </a:pPr>
            <a:endParaRPr lang="en-US" sz="1200" i="1" dirty="0"/>
          </a:p>
          <a:p>
            <a:pPr algn="l" defTabSz="1019175">
              <a:defRPr/>
            </a:pPr>
            <a:endParaRPr lang="en-US" sz="1200" i="1" dirty="0"/>
          </a:p>
        </p:txBody>
      </p:sp>
      <p:sp>
        <p:nvSpPr>
          <p:cNvPr id="5" name="Rectangle 4"/>
          <p:cNvSpPr/>
          <p:nvPr/>
        </p:nvSpPr>
        <p:spPr>
          <a:xfrm>
            <a:off x="381000" y="1418196"/>
            <a:ext cx="8229600" cy="4708981"/>
          </a:xfrm>
          <a:prstGeom prst="rect">
            <a:avLst/>
          </a:prstGeom>
        </p:spPr>
        <p:txBody>
          <a:bodyPr wrap="square">
            <a:spAutoFit/>
          </a:bodyPr>
          <a:lstStyle/>
          <a:p>
            <a:pPr algn="l"/>
            <a:endParaRPr lang="en-US" sz="1200" b="1" i="1" dirty="0"/>
          </a:p>
          <a:p>
            <a:pPr marL="285750" lvl="0" indent="-285750" algn="l">
              <a:buFont typeface="Arial" panose="020B0604020202020204" pitchFamily="34" charset="0"/>
              <a:buChar char="•"/>
            </a:pPr>
            <a:r>
              <a:rPr lang="en-US" sz="1200" b="1" i="1" dirty="0"/>
              <a:t>Identification</a:t>
            </a:r>
            <a:r>
              <a:rPr lang="en-US" sz="1200" i="1" dirty="0"/>
              <a:t>: Here we need to check – (a) Stationarity / Non-Stationarity (b) Seasonality (c) Order of AR and MA processes (d) White Noise.</a:t>
            </a:r>
          </a:p>
          <a:p>
            <a:pPr marL="285750" lvl="0" indent="-285750" algn="l">
              <a:buFont typeface="Arial" panose="020B0604020202020204" pitchFamily="34" charset="0"/>
              <a:buChar char="•"/>
            </a:pPr>
            <a:endParaRPr lang="en-US" sz="1200" b="1" i="1" dirty="0"/>
          </a:p>
          <a:p>
            <a:pPr marL="285750" lvl="0" indent="-285750" algn="l">
              <a:buFont typeface="Arial" panose="020B0604020202020204" pitchFamily="34" charset="0"/>
              <a:buChar char="•"/>
            </a:pPr>
            <a:r>
              <a:rPr lang="en-US" sz="1200" b="1" i="1" dirty="0"/>
              <a:t>Estimation</a:t>
            </a:r>
            <a:r>
              <a:rPr lang="en-US" sz="1200" i="1" dirty="0"/>
              <a:t>: To specify an ARIMA model to fit to the variable specified and to estimate the parameters of the specified model.</a:t>
            </a:r>
          </a:p>
          <a:p>
            <a:pPr marL="285750" lvl="0" indent="-285750" algn="l">
              <a:buFont typeface="Arial" panose="020B0604020202020204" pitchFamily="34" charset="0"/>
              <a:buChar char="•"/>
            </a:pPr>
            <a:endParaRPr lang="en-US" sz="1200" b="1" i="1" dirty="0"/>
          </a:p>
          <a:p>
            <a:pPr marL="285750" lvl="0" indent="-285750" algn="l">
              <a:buFont typeface="Arial" panose="020B0604020202020204" pitchFamily="34" charset="0"/>
              <a:buChar char="•"/>
            </a:pPr>
            <a:r>
              <a:rPr lang="en-US" sz="1200" b="1" i="1" dirty="0"/>
              <a:t>Forecasting</a:t>
            </a:r>
            <a:r>
              <a:rPr lang="en-US" sz="1200" i="1" u="sng" dirty="0"/>
              <a:t>:</a:t>
            </a:r>
            <a:r>
              <a:rPr lang="en-US" sz="1200" i="1" dirty="0"/>
              <a:t> Forecast the future values using the model.</a:t>
            </a:r>
          </a:p>
          <a:p>
            <a:pPr lvl="0" algn="l"/>
            <a:endParaRPr lang="en-US" sz="1200" i="1" dirty="0"/>
          </a:p>
          <a:p>
            <a:pPr lvl="0" algn="l"/>
            <a:r>
              <a:rPr lang="en-US" sz="1200" i="1" dirty="0"/>
              <a:t>If the data are from an ARIMA(p,d,0) or ARIMA(0,d,q) model, then the ACF and PACF plots can be helpful in determining the value of p or q. If both p and q  are positive, then the plots do not help in finding suitable values of p  and q .</a:t>
            </a:r>
          </a:p>
          <a:p>
            <a:pPr lvl="0" algn="l"/>
            <a:endParaRPr lang="en-US" sz="1200" i="1" dirty="0"/>
          </a:p>
          <a:p>
            <a:pPr algn="l"/>
            <a:r>
              <a:rPr lang="en-US" sz="1200" i="1" dirty="0"/>
              <a:t>The data may follow an </a:t>
            </a:r>
            <a:r>
              <a:rPr lang="en-US" sz="1200" b="1" i="1" dirty="0"/>
              <a:t>ARIMA(p,d,0)</a:t>
            </a:r>
            <a:r>
              <a:rPr lang="en-US" sz="1200" i="1" dirty="0"/>
              <a:t> model if the ACF and PACF plots of the differenced data show the following patterns:</a:t>
            </a:r>
          </a:p>
          <a:p>
            <a:pPr marL="628650" lvl="1" indent="-171450" algn="l">
              <a:buFont typeface="Wingdings" panose="05000000000000000000" pitchFamily="2" charset="2"/>
              <a:buChar char="Ø"/>
            </a:pPr>
            <a:r>
              <a:rPr lang="en-US" sz="1200" b="1" i="1" dirty="0"/>
              <a:t>the ACF is exponentially decaying or sinusoidal;</a:t>
            </a:r>
          </a:p>
          <a:p>
            <a:pPr marL="628650" lvl="1" indent="-171450" algn="l">
              <a:buFont typeface="Wingdings" panose="05000000000000000000" pitchFamily="2" charset="2"/>
              <a:buChar char="Ø"/>
            </a:pPr>
            <a:r>
              <a:rPr lang="en-US" sz="1200" b="1" i="1" dirty="0"/>
              <a:t>there is a significant spike at lag p in PACF, but none beyond lag p </a:t>
            </a:r>
          </a:p>
          <a:p>
            <a:pPr lvl="1" algn="l"/>
            <a:endParaRPr lang="en-US" sz="1200" b="1" i="1" dirty="0"/>
          </a:p>
          <a:p>
            <a:pPr algn="l"/>
            <a:r>
              <a:rPr lang="en-US" sz="1200" i="1" dirty="0"/>
              <a:t>The data may follow an </a:t>
            </a:r>
            <a:r>
              <a:rPr lang="en-US" sz="1200" b="1" i="1" dirty="0"/>
              <a:t>ARIMA(0,d,q)</a:t>
            </a:r>
            <a:r>
              <a:rPr lang="en-US" sz="1200" i="1" dirty="0"/>
              <a:t> model if the ACF and PACF plots of the differenced data show the following patterns:</a:t>
            </a:r>
          </a:p>
          <a:p>
            <a:pPr marL="628650" lvl="1" indent="-171450" algn="l">
              <a:buFont typeface="Wingdings" panose="05000000000000000000" pitchFamily="2" charset="2"/>
              <a:buChar char="Ø"/>
            </a:pPr>
            <a:r>
              <a:rPr lang="en-US" sz="1200" b="1" i="1" dirty="0"/>
              <a:t>the PACF is exponentially decaying or sinusoidal;</a:t>
            </a:r>
          </a:p>
          <a:p>
            <a:pPr marL="628650" lvl="1" indent="-171450" algn="l">
              <a:buFont typeface="Wingdings" panose="05000000000000000000" pitchFamily="2" charset="2"/>
              <a:buChar char="Ø"/>
            </a:pPr>
            <a:r>
              <a:rPr lang="en-US" sz="1200" b="1" i="1" dirty="0"/>
              <a:t>there is a significant spike at lag q in ACF, but none beyond lag q </a:t>
            </a:r>
            <a:r>
              <a:rPr lang="en-US" sz="1200" i="1" dirty="0"/>
              <a:t>.</a:t>
            </a:r>
          </a:p>
          <a:p>
            <a:pPr algn="l"/>
            <a:endParaRPr lang="en-US" sz="1200" i="1" dirty="0"/>
          </a:p>
          <a:p>
            <a:pPr algn="l"/>
            <a:r>
              <a:rPr lang="en-US" sz="1200" i="1" dirty="0"/>
              <a:t>We can also use a </a:t>
            </a:r>
            <a:r>
              <a:rPr lang="en-US" sz="1200" b="1" i="1" dirty="0"/>
              <a:t>grid search algorithm</a:t>
            </a:r>
            <a:r>
              <a:rPr lang="en-US" sz="1200" i="1" dirty="0"/>
              <a:t> which will select the </a:t>
            </a:r>
            <a:r>
              <a:rPr lang="en-US" sz="1200" b="1" i="1" dirty="0"/>
              <a:t>best </a:t>
            </a:r>
            <a:r>
              <a:rPr lang="en-US" sz="1200" b="1" i="1" dirty="0" err="1"/>
              <a:t>p,d</a:t>
            </a:r>
            <a:r>
              <a:rPr lang="en-US" sz="1200" b="1" i="1" dirty="0"/>
              <a:t> and q</a:t>
            </a:r>
            <a:r>
              <a:rPr lang="en-US" sz="1200" i="1" dirty="0"/>
              <a:t> combination for any time series data based on </a:t>
            </a:r>
            <a:r>
              <a:rPr lang="en-US" sz="1200" b="1" i="1" dirty="0"/>
              <a:t>minimizing AIC</a:t>
            </a:r>
            <a:r>
              <a:rPr lang="en-US" sz="1200" i="1" dirty="0"/>
              <a:t>.</a:t>
            </a:r>
          </a:p>
        </p:txBody>
      </p:sp>
      <p:sp>
        <p:nvSpPr>
          <p:cNvPr id="8" name="Rounded Rectangle 7"/>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ARIMA Modelling</a:t>
            </a:r>
          </a:p>
        </p:txBody>
      </p:sp>
    </p:spTree>
    <p:extLst>
      <p:ext uri="{BB962C8B-B14F-4D97-AF65-F5344CB8AC3E}">
        <p14:creationId xmlns:p14="http://schemas.microsoft.com/office/powerpoint/2010/main" val="1767157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a:t>
            </a:r>
          </a:p>
        </p:txBody>
      </p:sp>
      <p:sp>
        <p:nvSpPr>
          <p:cNvPr id="7" name="Rounded Rectangle 6"/>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200" b="1" dirty="0"/>
          </a:p>
          <a:p>
            <a:pPr algn="l" defTabSz="1019175">
              <a:defRPr/>
            </a:pPr>
            <a:endParaRPr lang="en-US" sz="1200" i="1" dirty="0"/>
          </a:p>
          <a:p>
            <a:pPr algn="l" defTabSz="1019175">
              <a:defRPr/>
            </a:pPr>
            <a:endParaRPr lang="en-US" sz="1200" i="1" dirty="0"/>
          </a:p>
        </p:txBody>
      </p:sp>
      <mc:AlternateContent xmlns:mc="http://schemas.openxmlformats.org/markup-compatibility/2006" xmlns:a14="http://schemas.microsoft.com/office/drawing/2010/main">
        <mc:Choice Requires="a14">
          <p:sp>
            <p:nvSpPr>
              <p:cNvPr id="5" name="Rectangle 4"/>
              <p:cNvSpPr/>
              <p:nvPr/>
            </p:nvSpPr>
            <p:spPr>
              <a:xfrm>
                <a:off x="381000" y="1418196"/>
                <a:ext cx="8229600" cy="4703275"/>
              </a:xfrm>
              <a:prstGeom prst="rect">
                <a:avLst/>
              </a:prstGeom>
            </p:spPr>
            <p:txBody>
              <a:bodyPr wrap="square">
                <a:spAutoFit/>
              </a:bodyPr>
              <a:lstStyle/>
              <a:p>
                <a:pPr algn="l"/>
                <a:endParaRPr lang="en-US" sz="1200" b="1" i="1" dirty="0"/>
              </a:p>
              <a:p>
                <a:pPr marL="285750" lvl="0" indent="-285750" algn="l">
                  <a:buFont typeface="Arial" panose="020B0604020202020204" pitchFamily="34" charset="0"/>
                  <a:buChar char="•"/>
                </a:pPr>
                <a:r>
                  <a:rPr lang="en-US" sz="1200" b="1" i="1" dirty="0"/>
                  <a:t>Maximum likelihood estimation</a:t>
                </a:r>
                <a:r>
                  <a:rPr lang="en-US" sz="1200" i="1" u="sng" dirty="0"/>
                  <a:t>:</a:t>
                </a:r>
                <a:r>
                  <a:rPr lang="en-US" sz="1200" i="1" dirty="0"/>
                  <a:t> Once the model order has been identified (i.e., the values of p, d and q ), we need to estimate the parameters                                     . When R estimates the ARIMA model, it uses </a:t>
                </a:r>
                <a:r>
                  <a:rPr lang="en-US" sz="1200" b="1" i="1" dirty="0"/>
                  <a:t>maximum likelihood estimation (MLE)</a:t>
                </a:r>
                <a:r>
                  <a:rPr lang="en-US" sz="1200" i="1" dirty="0"/>
                  <a:t>. </a:t>
                </a:r>
              </a:p>
              <a:p>
                <a:pPr lvl="0" algn="l"/>
                <a:endParaRPr lang="en-US" sz="1200" i="1" dirty="0"/>
              </a:p>
              <a:p>
                <a:pPr marL="171450" lvl="0" indent="-171450" algn="l">
                  <a:buFont typeface="Arial" panose="020B0604020202020204" pitchFamily="34" charset="0"/>
                  <a:buChar char="•"/>
                </a:pPr>
                <a:r>
                  <a:rPr lang="en-US" sz="1200" b="1" i="1" dirty="0"/>
                  <a:t>Information Criteria: </a:t>
                </a:r>
                <a:r>
                  <a:rPr lang="en-US" sz="1200" i="1" dirty="0" err="1"/>
                  <a:t>Akaike’s</a:t>
                </a:r>
                <a:r>
                  <a:rPr lang="en-US" sz="1200" i="1" dirty="0"/>
                  <a:t> Information Criterion (AIC), which was useful in selecting predictors for regression, is also useful for determining the order of an ARIMA model. It can be written as:</a:t>
                </a:r>
              </a:p>
              <a:p>
                <a:pPr lvl="1"/>
                <a:endParaRPr lang="en-US" sz="1400" b="1" i="1" dirty="0"/>
              </a:p>
              <a:p>
                <a:pPr lvl="1"/>
                <a:r>
                  <a:rPr lang="en-US" sz="1400" b="1" i="1" dirty="0"/>
                  <a:t>AIC = −2 log(L) + 2 (p+q+k+1)</a:t>
                </a:r>
                <a:r>
                  <a:rPr lang="en-US" sz="1400" i="1" dirty="0"/>
                  <a:t>,</a:t>
                </a:r>
                <a:r>
                  <a:rPr lang="en-US" sz="1200" i="1" dirty="0"/>
                  <a:t> where L is the likelihood of the data, k=1 if c≠0 and k=0 if c=0. </a:t>
                </a:r>
              </a:p>
              <a:p>
                <a:pPr algn="l"/>
                <a:endParaRPr lang="en-US" sz="1200" i="1" dirty="0"/>
              </a:p>
              <a:p>
                <a:pPr algn="l"/>
                <a:r>
                  <a:rPr lang="en-US" sz="1200" i="1" dirty="0"/>
                  <a:t>Note that the last term in parentheses is the number of parameters in the model (including σ</a:t>
                </a:r>
                <a:r>
                  <a:rPr lang="en-US" sz="1200" i="1" baseline="30000" dirty="0"/>
                  <a:t>2</a:t>
                </a:r>
                <a:r>
                  <a:rPr lang="en-US" sz="1200" i="1" dirty="0"/>
                  <a:t> ,the variance of the residuals).</a:t>
                </a:r>
              </a:p>
              <a:p>
                <a:pPr marL="285750" lvl="0" indent="-285750" algn="l">
                  <a:buFont typeface="Arial" panose="020B0604020202020204" pitchFamily="34" charset="0"/>
                  <a:buChar char="•"/>
                </a:pPr>
                <a:endParaRPr lang="en-US" sz="1200" i="1" dirty="0"/>
              </a:p>
              <a:p>
                <a:pPr marL="285750" lvl="0" indent="-285750" algn="l">
                  <a:buFont typeface="Arial" panose="020B0604020202020204" pitchFamily="34" charset="0"/>
                  <a:buChar char="•"/>
                </a:pPr>
                <a:r>
                  <a:rPr lang="en-US" sz="1200" i="1" dirty="0"/>
                  <a:t>For ARIMA models, the corrected AIC can be written as:</a:t>
                </a:r>
              </a:p>
              <a:p>
                <a:endParaRPr lang="en-US" sz="1400" b="1" i="1" dirty="0"/>
              </a:p>
              <a:p>
                <a:r>
                  <a:rPr lang="en-US" sz="1400" b="1" i="1" dirty="0" err="1"/>
                  <a:t>AIC</a:t>
                </a:r>
                <a:r>
                  <a:rPr lang="en-US" sz="1400" b="1" i="1" baseline="-25000" dirty="0" err="1"/>
                  <a:t>c</a:t>
                </a:r>
                <a:r>
                  <a:rPr lang="en-US" sz="1400" b="1" i="1" dirty="0"/>
                  <a:t> =AIC+ </a:t>
                </a:r>
                <a14:m>
                  <m:oMath xmlns:m="http://schemas.openxmlformats.org/officeDocument/2006/math">
                    <m:f>
                      <m:fPr>
                        <m:ctrlPr>
                          <a:rPr lang="en-US" sz="1400" b="1" i="1" smtClean="0">
                            <a:latin typeface="Cambria Math" panose="02040503050406030204" pitchFamily="18" charset="0"/>
                          </a:rPr>
                        </m:ctrlPr>
                      </m:fPr>
                      <m:num>
                        <m:r>
                          <m:rPr>
                            <m:nor/>
                          </m:rPr>
                          <a:rPr lang="en-US" sz="1400" b="1" i="1" dirty="0"/>
                          <m:t>2 </m:t>
                        </m:r>
                        <m:r>
                          <m:rPr>
                            <m:nor/>
                          </m:rPr>
                          <a:rPr lang="en-US" sz="1400" b="1" i="1" dirty="0"/>
                          <m:t>(</m:t>
                        </m:r>
                        <m:r>
                          <m:rPr>
                            <m:nor/>
                          </m:rPr>
                          <a:rPr lang="en-US" sz="1400" b="1" i="1" dirty="0"/>
                          <m:t>p</m:t>
                        </m:r>
                        <m:r>
                          <m:rPr>
                            <m:nor/>
                          </m:rPr>
                          <a:rPr lang="en-US" sz="1400" b="1" i="1" dirty="0"/>
                          <m:t>+</m:t>
                        </m:r>
                        <m:r>
                          <m:rPr>
                            <m:nor/>
                          </m:rPr>
                          <a:rPr lang="en-US" sz="1400" b="1" i="1" dirty="0"/>
                          <m:t>q</m:t>
                        </m:r>
                        <m:r>
                          <m:rPr>
                            <m:nor/>
                          </m:rPr>
                          <a:rPr lang="en-US" sz="1400" b="1" i="1" dirty="0"/>
                          <m:t>+</m:t>
                        </m:r>
                        <m:r>
                          <m:rPr>
                            <m:nor/>
                          </m:rPr>
                          <a:rPr lang="en-US" sz="1400" b="1" i="1" dirty="0"/>
                          <m:t>k</m:t>
                        </m:r>
                        <m:r>
                          <m:rPr>
                            <m:nor/>
                          </m:rPr>
                          <a:rPr lang="en-US" sz="1400" b="1" i="1" dirty="0"/>
                          <m:t>+</m:t>
                        </m:r>
                        <m:r>
                          <m:rPr>
                            <m:nor/>
                          </m:rPr>
                          <a:rPr lang="en-US" sz="1400" b="1" i="1" dirty="0"/>
                          <m:t>1</m:t>
                        </m:r>
                        <m:r>
                          <m:rPr>
                            <m:nor/>
                          </m:rPr>
                          <a:rPr lang="en-US" sz="1400" b="1" i="1" dirty="0"/>
                          <m:t>) (</m:t>
                        </m:r>
                        <m:r>
                          <m:rPr>
                            <m:nor/>
                          </m:rPr>
                          <a:rPr lang="en-US" sz="1400" b="1" i="1" dirty="0"/>
                          <m:t>p</m:t>
                        </m:r>
                        <m:r>
                          <m:rPr>
                            <m:nor/>
                          </m:rPr>
                          <a:rPr lang="en-US" sz="1400" b="1" i="1" dirty="0"/>
                          <m:t>+</m:t>
                        </m:r>
                        <m:r>
                          <m:rPr>
                            <m:nor/>
                          </m:rPr>
                          <a:rPr lang="en-US" sz="1400" b="1" i="1" dirty="0"/>
                          <m:t>q</m:t>
                        </m:r>
                        <m:r>
                          <m:rPr>
                            <m:nor/>
                          </m:rPr>
                          <a:rPr lang="en-US" sz="1400" b="1" i="1" dirty="0"/>
                          <m:t>+</m:t>
                        </m:r>
                        <m:r>
                          <m:rPr>
                            <m:nor/>
                          </m:rPr>
                          <a:rPr lang="en-US" sz="1400" b="1" i="1" dirty="0"/>
                          <m:t>k</m:t>
                        </m:r>
                        <m:r>
                          <m:rPr>
                            <m:nor/>
                          </m:rPr>
                          <a:rPr lang="en-US" sz="1400" b="1" i="1" dirty="0"/>
                          <m:t>+</m:t>
                        </m:r>
                        <m:r>
                          <m:rPr>
                            <m:nor/>
                          </m:rPr>
                          <a:rPr lang="en-US" sz="1400" b="1" i="1" dirty="0"/>
                          <m:t>2</m:t>
                        </m:r>
                        <m:r>
                          <m:rPr>
                            <m:nor/>
                          </m:rPr>
                          <a:rPr lang="en-US" sz="1400" b="1" i="1" dirty="0"/>
                          <m:t>) </m:t>
                        </m:r>
                      </m:num>
                      <m:den>
                        <m:r>
                          <m:rPr>
                            <m:nor/>
                          </m:rPr>
                          <a:rPr lang="en-US" sz="1400" b="1" i="1" smtClean="0">
                            <a:latin typeface="Cambria Math"/>
                          </a:rPr>
                          <m:t>T</m:t>
                        </m:r>
                        <m:r>
                          <m:rPr>
                            <m:nor/>
                          </m:rPr>
                          <a:rPr lang="en-US" sz="1400" b="1" i="1" smtClean="0">
                            <a:latin typeface="Cambria Math"/>
                          </a:rPr>
                          <m:t> </m:t>
                        </m:r>
                        <m:r>
                          <m:rPr>
                            <m:nor/>
                          </m:rPr>
                          <a:rPr lang="en-US" sz="1400" b="1" i="1" smtClean="0">
                            <a:latin typeface="Cambria Math"/>
                          </a:rPr>
                          <m:t>−</m:t>
                        </m:r>
                        <m:r>
                          <m:rPr>
                            <m:nor/>
                          </m:rPr>
                          <a:rPr lang="en-US" sz="1400" b="1" i="1" dirty="0"/>
                          <m:t>p</m:t>
                        </m:r>
                        <m:r>
                          <m:rPr>
                            <m:nor/>
                          </m:rPr>
                          <a:rPr lang="en-US" sz="1400" b="1" i="1" dirty="0"/>
                          <m:t>−</m:t>
                        </m:r>
                        <m:r>
                          <m:rPr>
                            <m:nor/>
                          </m:rPr>
                          <a:rPr lang="en-US" sz="1400" b="1" i="1" dirty="0"/>
                          <m:t>q</m:t>
                        </m:r>
                        <m:r>
                          <m:rPr>
                            <m:nor/>
                          </m:rPr>
                          <a:rPr lang="en-US" sz="1400" b="1" i="1" dirty="0"/>
                          <m:t>−</m:t>
                        </m:r>
                        <m:r>
                          <m:rPr>
                            <m:nor/>
                          </m:rPr>
                          <a:rPr lang="en-US" sz="1400" b="1" i="1" dirty="0"/>
                          <m:t>k</m:t>
                        </m:r>
                        <m:r>
                          <m:rPr>
                            <m:nor/>
                          </m:rPr>
                          <a:rPr lang="en-US" sz="1400" b="1" i="1" dirty="0"/>
                          <m:t>−</m:t>
                        </m:r>
                        <m:r>
                          <m:rPr>
                            <m:nor/>
                          </m:rPr>
                          <a:rPr lang="en-US" sz="1400" b="1" i="1" dirty="0"/>
                          <m:t>2 </m:t>
                        </m:r>
                        <m:r>
                          <m:rPr>
                            <m:nor/>
                          </m:rPr>
                          <a:rPr lang="en-US" sz="1400" b="1" i="1" dirty="0"/>
                          <m:t>.  </m:t>
                        </m:r>
                      </m:den>
                    </m:f>
                  </m:oMath>
                </a14:m>
                <a:r>
                  <a:rPr lang="en-US" sz="1400" b="1" i="1" dirty="0"/>
                  <a:t> </a:t>
                </a:r>
              </a:p>
              <a:p>
                <a:pPr lvl="1" algn="l"/>
                <a:endParaRPr lang="en-US" sz="1200" i="1" dirty="0"/>
              </a:p>
              <a:p>
                <a:pPr lvl="1" algn="l"/>
                <a:r>
                  <a:rPr lang="en-US" sz="1200" i="1" dirty="0"/>
                  <a:t>and the Bayesian Information Criterion can be written as: </a:t>
                </a:r>
              </a:p>
              <a:p>
                <a:endParaRPr lang="en-US" sz="1400" b="1" i="1" dirty="0"/>
              </a:p>
              <a:p>
                <a:r>
                  <a:rPr lang="en-US" sz="1400" b="1" i="1" dirty="0"/>
                  <a:t>BIC = AIC + (log(T)−2) (p+q+k+1). </a:t>
                </a:r>
              </a:p>
              <a:p>
                <a:pPr algn="l"/>
                <a:endParaRPr lang="en-US" sz="1200" i="1" dirty="0"/>
              </a:p>
              <a:p>
                <a:r>
                  <a:rPr lang="en-US" sz="1200" b="1" i="1" dirty="0"/>
                  <a:t>Good models are obtained by minimizing either the  AIC, </a:t>
                </a:r>
                <a:r>
                  <a:rPr lang="en-US" sz="1200" b="1" i="1" dirty="0" err="1"/>
                  <a:t>AIC</a:t>
                </a:r>
                <a:r>
                  <a:rPr lang="en-US" sz="1200" b="1" i="1" baseline="-25000" dirty="0" err="1"/>
                  <a:t>c</a:t>
                </a:r>
                <a:r>
                  <a:rPr lang="en-US" sz="1200" b="1" i="1" baseline="-25000" dirty="0"/>
                  <a:t> </a:t>
                </a:r>
                <a:r>
                  <a:rPr lang="en-US" sz="1200" b="1" i="1" dirty="0"/>
                  <a:t>or BIC.</a:t>
                </a:r>
                <a:endParaRPr lang="en-US" sz="1200" i="1" dirty="0"/>
              </a:p>
              <a:p>
                <a:pPr marL="285750" lvl="0" indent="-285750" algn="l">
                  <a:buFont typeface="Arial" panose="020B0604020202020204" pitchFamily="34" charset="0"/>
                  <a:buChar char="•"/>
                </a:pPr>
                <a:endParaRPr lang="en-US" sz="1200" i="1" dirty="0"/>
              </a:p>
            </p:txBody>
          </p:sp>
        </mc:Choice>
        <mc:Fallback xmlns="">
          <p:sp>
            <p:nvSpPr>
              <p:cNvPr id="5" name="Rectangle 4"/>
              <p:cNvSpPr>
                <a:spLocks noRot="1" noChangeAspect="1" noMove="1" noResize="1" noEditPoints="1" noAdjustHandles="1" noChangeArrowheads="1" noChangeShapeType="1" noTextEdit="1"/>
              </p:cNvSpPr>
              <p:nvPr/>
            </p:nvSpPr>
            <p:spPr>
              <a:xfrm>
                <a:off x="381000" y="1418196"/>
                <a:ext cx="8229600" cy="4703275"/>
              </a:xfrm>
              <a:prstGeom prst="rect">
                <a:avLst/>
              </a:prstGeom>
              <a:blipFill rotWithShape="1">
                <a:blip r:embed="rId3"/>
                <a:stretch>
                  <a:fillRect l="-74"/>
                </a:stretch>
              </a:blipFill>
            </p:spPr>
            <p:txBody>
              <a:bodyPr/>
              <a:lstStyle/>
              <a:p>
                <a:r>
                  <a:rPr lang="en-US">
                    <a:noFill/>
                  </a:rPr>
                  <a:t> </a:t>
                </a:r>
              </a:p>
            </p:txBody>
          </p:sp>
        </mc:Fallback>
      </mc:AlternateContent>
      <p:sp>
        <p:nvSpPr>
          <p:cNvPr id="8" name="Rounded Rectangle 7"/>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ARIMA Modelling</a:t>
            </a: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609" y="1829588"/>
            <a:ext cx="1503533" cy="1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9963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a:t>
            </a:r>
          </a:p>
        </p:txBody>
      </p:sp>
      <p:sp>
        <p:nvSpPr>
          <p:cNvPr id="6" name="Rounded Rectangle 5"/>
          <p:cNvSpPr/>
          <p:nvPr/>
        </p:nvSpPr>
        <p:spPr bwMode="auto">
          <a:xfrm>
            <a:off x="111352"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r>
              <a:rPr lang="en-US" sz="1200" i="1" dirty="0"/>
              <a:t>The </a:t>
            </a:r>
            <a:r>
              <a:rPr lang="en-US" sz="1200" b="1" i="1" dirty="0" err="1"/>
              <a:t>auto.arima</a:t>
            </a:r>
            <a:r>
              <a:rPr lang="en-US" sz="1200" b="1" i="1" dirty="0"/>
              <a:t>()</a:t>
            </a:r>
            <a:r>
              <a:rPr lang="en-US" sz="1200" i="1" dirty="0"/>
              <a:t> function in R uses a variation of the </a:t>
            </a:r>
            <a:r>
              <a:rPr lang="en-US" sz="1200" b="1" i="1" dirty="0"/>
              <a:t>Hyndman and </a:t>
            </a:r>
            <a:r>
              <a:rPr lang="en-US" sz="1200" b="1" i="1" dirty="0" err="1"/>
              <a:t>Khandakar</a:t>
            </a:r>
            <a:r>
              <a:rPr lang="en-US" sz="1200" b="1" i="1" dirty="0"/>
              <a:t> algorithm</a:t>
            </a:r>
            <a:r>
              <a:rPr lang="en-US" sz="1200" i="1" dirty="0"/>
              <a:t> which combines unit root tests, minimization of the </a:t>
            </a:r>
            <a:r>
              <a:rPr lang="en-US" sz="1200" i="1" dirty="0" err="1"/>
              <a:t>AICc</a:t>
            </a:r>
            <a:r>
              <a:rPr lang="en-US" sz="1200" i="1" dirty="0"/>
              <a:t> and MLE to obtain an ARIMA model. The algorithm follows these steps.</a:t>
            </a:r>
          </a:p>
          <a:p>
            <a:pPr marL="228600" indent="-228600" algn="l" defTabSz="1019175">
              <a:buFont typeface="+mj-lt"/>
              <a:buAutoNum type="arabicPeriod"/>
              <a:defRPr/>
            </a:pPr>
            <a:endParaRPr lang="en-US" sz="1200" i="1" dirty="0"/>
          </a:p>
          <a:p>
            <a:pPr marL="228600" indent="-228600" algn="l" defTabSz="1019175">
              <a:buFont typeface="+mj-lt"/>
              <a:buAutoNum type="arabicPeriod"/>
              <a:defRPr/>
            </a:pPr>
            <a:r>
              <a:rPr lang="en-US" sz="1200" i="1" dirty="0"/>
              <a:t>The number of differences </a:t>
            </a:r>
            <a:r>
              <a:rPr lang="en-US" sz="1200" b="1" i="1" dirty="0"/>
              <a:t>d</a:t>
            </a:r>
            <a:r>
              <a:rPr lang="en-US" sz="1200" i="1" dirty="0"/>
              <a:t> is determined using repeated </a:t>
            </a:r>
            <a:r>
              <a:rPr lang="en-US" sz="1200" b="1" i="1" dirty="0"/>
              <a:t>KPSS tests</a:t>
            </a:r>
            <a:r>
              <a:rPr lang="en-US" sz="1200" i="1" dirty="0"/>
              <a:t>.</a:t>
            </a:r>
          </a:p>
          <a:p>
            <a:pPr marL="228600" indent="-228600" algn="l" defTabSz="1019175">
              <a:buFont typeface="+mj-lt"/>
              <a:buAutoNum type="arabicPeriod"/>
              <a:defRPr/>
            </a:pPr>
            <a:endParaRPr lang="en-US" sz="1200" i="1" dirty="0"/>
          </a:p>
          <a:p>
            <a:pPr marL="228600" indent="-228600" algn="l" defTabSz="1019175">
              <a:buFont typeface="+mj-lt"/>
              <a:buAutoNum type="arabicPeriod"/>
              <a:defRPr/>
            </a:pPr>
            <a:r>
              <a:rPr lang="en-US" sz="1200" i="1" dirty="0"/>
              <a:t>The values of </a:t>
            </a:r>
            <a:r>
              <a:rPr lang="en-US" sz="1200" b="1" i="1" dirty="0"/>
              <a:t>p and q are then chosen by minimizing the </a:t>
            </a:r>
            <a:r>
              <a:rPr lang="en-US" sz="1200" b="1" i="1" dirty="0" err="1"/>
              <a:t>AICc</a:t>
            </a:r>
            <a:r>
              <a:rPr lang="en-US" sz="1200" b="1" i="1" dirty="0"/>
              <a:t> </a:t>
            </a:r>
            <a:r>
              <a:rPr lang="en-US" sz="1200" i="1" dirty="0"/>
              <a:t>after differencing the data d times. Rather than considering every possible combination of p and q, the algorithm </a:t>
            </a:r>
            <a:r>
              <a:rPr lang="en-US" sz="1200" b="1" i="1" dirty="0"/>
              <a:t>uses a stepwise search to traverse the model space</a:t>
            </a:r>
            <a:r>
              <a:rPr lang="en-US" sz="1200" i="1" dirty="0"/>
              <a:t>.</a:t>
            </a:r>
          </a:p>
          <a:p>
            <a:pPr marL="228600" indent="-228600" algn="l" defTabSz="1019175">
              <a:buFont typeface="+mj-lt"/>
              <a:buAutoNum type="arabicPeriod"/>
              <a:defRPr/>
            </a:pPr>
            <a:endParaRPr lang="en-US" sz="1200" i="1" dirty="0"/>
          </a:p>
          <a:p>
            <a:pPr algn="l" defTabSz="1019175">
              <a:defRPr/>
            </a:pPr>
            <a:r>
              <a:rPr lang="en-US" sz="1200" i="1" dirty="0"/>
              <a:t>(a) The best model (with smallest </a:t>
            </a:r>
            <a:r>
              <a:rPr lang="en-US" sz="1200" i="1" dirty="0" err="1"/>
              <a:t>AICc</a:t>
            </a:r>
            <a:r>
              <a:rPr lang="en-US" sz="1200" i="1" dirty="0"/>
              <a:t>) is selected from the following four:</a:t>
            </a:r>
          </a:p>
          <a:p>
            <a:pPr lvl="1" algn="l" defTabSz="1019175">
              <a:defRPr/>
            </a:pPr>
            <a:r>
              <a:rPr lang="en-US" sz="1200" i="1" dirty="0"/>
              <a:t>ARIMA(2,d,2),</a:t>
            </a:r>
          </a:p>
          <a:p>
            <a:pPr lvl="1" algn="l" defTabSz="1019175">
              <a:defRPr/>
            </a:pPr>
            <a:r>
              <a:rPr lang="en-US" sz="1200" i="1" dirty="0"/>
              <a:t>ARIMA(0,d,0),</a:t>
            </a:r>
          </a:p>
          <a:p>
            <a:pPr lvl="1" algn="l" defTabSz="1019175">
              <a:defRPr/>
            </a:pPr>
            <a:r>
              <a:rPr lang="en-US" sz="1200" i="1" dirty="0"/>
              <a:t>ARIMA(1,d,0),</a:t>
            </a:r>
          </a:p>
          <a:p>
            <a:pPr lvl="1" algn="l" defTabSz="1019175">
              <a:defRPr/>
            </a:pPr>
            <a:r>
              <a:rPr lang="en-US" sz="1200" i="1" dirty="0"/>
              <a:t>ARIMA(0,d,1).</a:t>
            </a:r>
          </a:p>
          <a:p>
            <a:pPr algn="l" defTabSz="1019175">
              <a:defRPr/>
            </a:pPr>
            <a:endParaRPr lang="en-US" sz="1200" b="1" i="1" dirty="0"/>
          </a:p>
          <a:p>
            <a:pPr algn="l" defTabSz="1019175">
              <a:defRPr/>
            </a:pPr>
            <a:r>
              <a:rPr lang="en-US" sz="1200" b="1" i="1" dirty="0"/>
              <a:t>If d=0 then the constant c is included; if d≥1 then the constant c is set to zero. This is called the "current model".</a:t>
            </a:r>
          </a:p>
          <a:p>
            <a:pPr algn="l" defTabSz="1019175">
              <a:defRPr/>
            </a:pPr>
            <a:endParaRPr lang="en-US" sz="1200" i="1" dirty="0"/>
          </a:p>
          <a:p>
            <a:pPr algn="l" defTabSz="1019175">
              <a:defRPr/>
            </a:pPr>
            <a:r>
              <a:rPr lang="en-US" sz="1200" i="1" dirty="0"/>
              <a:t>(b) Variations on the current model are considered:</a:t>
            </a:r>
          </a:p>
          <a:p>
            <a:pPr marL="628650" lvl="1" indent="-171450" algn="l" defTabSz="1019175">
              <a:buFont typeface="Arial" panose="020B0604020202020204" pitchFamily="34" charset="0"/>
              <a:buChar char="•"/>
              <a:defRPr/>
            </a:pPr>
            <a:r>
              <a:rPr lang="en-US" sz="1200" b="1" i="1" dirty="0"/>
              <a:t>vary p and/or q from the current model by ±1;</a:t>
            </a:r>
          </a:p>
          <a:p>
            <a:pPr marL="628650" lvl="1" indent="-171450" algn="l" defTabSz="1019175">
              <a:buFont typeface="Arial" panose="020B0604020202020204" pitchFamily="34" charset="0"/>
              <a:buChar char="•"/>
              <a:defRPr/>
            </a:pPr>
            <a:r>
              <a:rPr lang="en-US" sz="1200" b="1" i="1" dirty="0"/>
              <a:t>include/exclude c from the current model.</a:t>
            </a:r>
          </a:p>
          <a:p>
            <a:pPr algn="l" defTabSz="1019175">
              <a:defRPr/>
            </a:pPr>
            <a:endParaRPr lang="en-US" sz="1200" i="1" dirty="0"/>
          </a:p>
          <a:p>
            <a:pPr algn="l" defTabSz="1019175">
              <a:defRPr/>
            </a:pPr>
            <a:r>
              <a:rPr lang="en-US" sz="1200" i="1" dirty="0"/>
              <a:t>The best model considered so far (either the current model, or one of these variations) becomes the new current model.</a:t>
            </a:r>
          </a:p>
          <a:p>
            <a:pPr algn="l" defTabSz="1019175">
              <a:defRPr/>
            </a:pPr>
            <a:endParaRPr lang="en-US" sz="1200" i="1" dirty="0"/>
          </a:p>
          <a:p>
            <a:pPr algn="l" defTabSz="1019175">
              <a:defRPr/>
            </a:pPr>
            <a:r>
              <a:rPr lang="en-US" sz="1200" i="1" dirty="0"/>
              <a:t>(c) Repeat Step 2(b) until no lower </a:t>
            </a:r>
            <a:r>
              <a:rPr lang="en-US" sz="1200" i="1" dirty="0" err="1"/>
              <a:t>AICc</a:t>
            </a:r>
            <a:r>
              <a:rPr lang="en-US" sz="1200" i="1" dirty="0"/>
              <a:t> can be found.</a:t>
            </a:r>
          </a:p>
        </p:txBody>
      </p:sp>
      <p:sp>
        <p:nvSpPr>
          <p:cNvPr id="7" name="Rounded Rectangle 6"/>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i="1" dirty="0" err="1">
                <a:solidFill>
                  <a:schemeClr val="bg1"/>
                </a:solidFill>
                <a:latin typeface="Arial" charset="0"/>
              </a:rPr>
              <a:t>auto.arima</a:t>
            </a:r>
            <a:r>
              <a:rPr lang="en-US" sz="1500" b="1" i="1" dirty="0">
                <a:solidFill>
                  <a:schemeClr val="bg1"/>
                </a:solidFill>
                <a:latin typeface="Arial" charset="0"/>
              </a:rPr>
              <a:t>()</a:t>
            </a:r>
          </a:p>
        </p:txBody>
      </p:sp>
      <p:graphicFrame>
        <p:nvGraphicFramePr>
          <p:cNvPr id="5" name="Object 4"/>
          <p:cNvGraphicFramePr>
            <a:graphicFrameLocks noChangeAspect="1"/>
          </p:cNvGraphicFramePr>
          <p:nvPr>
            <p:extLst>
              <p:ext uri="{D42A27DB-BD31-4B8C-83A1-F6EECF244321}">
                <p14:modId xmlns:p14="http://schemas.microsoft.com/office/powerpoint/2010/main" val="1804933583"/>
              </p:ext>
            </p:extLst>
          </p:nvPr>
        </p:nvGraphicFramePr>
        <p:xfrm>
          <a:off x="6923315" y="3304496"/>
          <a:ext cx="1197428" cy="1010330"/>
        </p:xfrm>
        <a:graphic>
          <a:graphicData uri="http://schemas.openxmlformats.org/presentationml/2006/ole">
            <mc:AlternateContent xmlns:mc="http://schemas.openxmlformats.org/markup-compatibility/2006">
              <mc:Choice xmlns:v="urn:schemas-microsoft-com:vml" Requires="v">
                <p:oleObj spid="_x0000_s14434"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6923315" y="3304496"/>
                        <a:ext cx="1197428" cy="1010330"/>
                      </a:xfrm>
                      <a:prstGeom prst="rect">
                        <a:avLst/>
                      </a:prstGeom>
                    </p:spPr>
                  </p:pic>
                </p:oleObj>
              </mc:Fallback>
            </mc:AlternateContent>
          </a:graphicData>
        </a:graphic>
      </p:graphicFrame>
    </p:spTree>
    <p:extLst>
      <p:ext uri="{BB962C8B-B14F-4D97-AF65-F5344CB8AC3E}">
        <p14:creationId xmlns:p14="http://schemas.microsoft.com/office/powerpoint/2010/main" val="3895344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a:t>
            </a:r>
          </a:p>
        </p:txBody>
      </p:sp>
      <p:sp>
        <p:nvSpPr>
          <p:cNvPr id="6" name="Rounded Rectangle 5"/>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200" b="1" dirty="0"/>
          </a:p>
          <a:p>
            <a:pPr algn="l" defTabSz="1019175">
              <a:defRPr/>
            </a:pPr>
            <a:endParaRPr lang="en-US" sz="1200" i="1" dirty="0"/>
          </a:p>
          <a:p>
            <a:pPr algn="l" defTabSz="1019175">
              <a:defRPr/>
            </a:pPr>
            <a:endParaRPr lang="en-US" sz="1200" i="1" dirty="0"/>
          </a:p>
        </p:txBody>
      </p:sp>
      <p:sp>
        <p:nvSpPr>
          <p:cNvPr id="7" name="Rounded Rectangle 6"/>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ARIMA Modelling</a:t>
            </a:r>
          </a:p>
        </p:txBody>
      </p:sp>
      <p:pic>
        <p:nvPicPr>
          <p:cNvPr id="5" name="Picture 4"/>
          <p:cNvPicPr/>
          <p:nvPr/>
        </p:nvPicPr>
        <p:blipFill rotWithShape="1">
          <a:blip r:embed="rId2"/>
          <a:srcRect l="40217" t="19810" r="26112" b="3302"/>
          <a:stretch/>
        </p:blipFill>
        <p:spPr bwMode="auto">
          <a:xfrm>
            <a:off x="1219214" y="1676400"/>
            <a:ext cx="6792687" cy="4539343"/>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5704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a:t>
            </a:r>
          </a:p>
        </p:txBody>
      </p:sp>
      <p:sp>
        <p:nvSpPr>
          <p:cNvPr id="6" name="Rounded Rectangle 5"/>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200" i="1" dirty="0"/>
          </a:p>
          <a:p>
            <a:pPr algn="l" defTabSz="1019175">
              <a:defRPr/>
            </a:pPr>
            <a:r>
              <a:rPr lang="en-US" sz="1200" i="1" dirty="0"/>
              <a:t>ARIMA models are also capable of modelling a wide range of seasonal data. A seasonal ARIMA model is formed by including additional seasonal terms in the ARIMA models we have seen so far. It is written as follows:</a:t>
            </a:r>
          </a:p>
          <a:p>
            <a:pPr algn="l" defTabSz="1019175">
              <a:defRPr/>
            </a:pPr>
            <a:endParaRPr lang="en-US" sz="1200" i="1" dirty="0"/>
          </a:p>
          <a:p>
            <a:pPr algn="l" defTabSz="1019175">
              <a:defRPr/>
            </a:pPr>
            <a:endParaRPr lang="en-US" sz="1200" i="1" dirty="0"/>
          </a:p>
          <a:p>
            <a:pPr algn="l" defTabSz="1019175">
              <a:defRPr/>
            </a:pPr>
            <a:endParaRPr lang="en-US" sz="1200" i="1" dirty="0"/>
          </a:p>
          <a:p>
            <a:pPr algn="l" defTabSz="1019175">
              <a:defRPr/>
            </a:pPr>
            <a:endParaRPr lang="en-US" sz="1200" i="1" dirty="0"/>
          </a:p>
          <a:p>
            <a:pPr algn="l" defTabSz="1019175">
              <a:defRPr/>
            </a:pPr>
            <a:endParaRPr lang="en-US" sz="1200" i="1" dirty="0"/>
          </a:p>
          <a:p>
            <a:pPr algn="l" defTabSz="1019175">
              <a:defRPr/>
            </a:pPr>
            <a:endParaRPr lang="en-US" sz="1200" i="1" dirty="0"/>
          </a:p>
          <a:p>
            <a:pPr algn="l" defTabSz="1019175">
              <a:defRPr/>
            </a:pPr>
            <a:r>
              <a:rPr lang="en-US" sz="1200" i="1" dirty="0"/>
              <a:t>where m = number of periods per season. We use uppercase notation for the seasonal parts of the model, and lowercase notation for the non-seasonal parts of the model.</a:t>
            </a:r>
          </a:p>
          <a:p>
            <a:pPr algn="l" defTabSz="1019175">
              <a:defRPr/>
            </a:pPr>
            <a:endParaRPr lang="en-US" sz="1200" dirty="0"/>
          </a:p>
          <a:p>
            <a:pPr algn="l" defTabSz="1019175">
              <a:defRPr/>
            </a:pPr>
            <a:r>
              <a:rPr lang="en-US" sz="1200" b="1" i="1" dirty="0"/>
              <a:t>ACF/PACF</a:t>
            </a:r>
          </a:p>
          <a:p>
            <a:pPr algn="l" defTabSz="1019175">
              <a:defRPr/>
            </a:pPr>
            <a:endParaRPr lang="en-US" sz="1200" i="1" dirty="0"/>
          </a:p>
          <a:p>
            <a:pPr algn="l" defTabSz="1019175">
              <a:defRPr/>
            </a:pPr>
            <a:r>
              <a:rPr lang="en-US" sz="1200" i="1" dirty="0"/>
              <a:t>The seasonal part of an AR or MA model will be seen in the seasonal lags of the PACF and ACF. For example, an </a:t>
            </a:r>
            <a:r>
              <a:rPr lang="en-US" sz="1200" b="1" i="1" dirty="0"/>
              <a:t>ARIMA(0,0,0)(0,0,1)</a:t>
            </a:r>
            <a:r>
              <a:rPr lang="en-US" sz="1200" b="1" i="1" baseline="-25000" dirty="0"/>
              <a:t>12 </a:t>
            </a:r>
            <a:r>
              <a:rPr lang="en-US" sz="1200" i="1" dirty="0"/>
              <a:t>model will show:</a:t>
            </a:r>
          </a:p>
          <a:p>
            <a:pPr algn="l" defTabSz="1019175">
              <a:defRPr/>
            </a:pPr>
            <a:endParaRPr lang="en-US" sz="1200" i="1" dirty="0"/>
          </a:p>
          <a:p>
            <a:pPr marL="171450" indent="-171450" algn="l" defTabSz="1019175">
              <a:buFont typeface="Arial" panose="020B0604020202020204" pitchFamily="34" charset="0"/>
              <a:buChar char="•"/>
              <a:defRPr/>
            </a:pPr>
            <a:r>
              <a:rPr lang="en-US" sz="1200" b="1" i="1" dirty="0"/>
              <a:t>a spike at lag 12 in the ACF but no other significant spikes.</a:t>
            </a:r>
          </a:p>
          <a:p>
            <a:pPr marL="171450" indent="-171450" algn="l" defTabSz="1019175">
              <a:buFont typeface="Arial" panose="020B0604020202020204" pitchFamily="34" charset="0"/>
              <a:buChar char="•"/>
              <a:defRPr/>
            </a:pPr>
            <a:r>
              <a:rPr lang="en-US" sz="1200" b="1" i="1" dirty="0"/>
              <a:t>The PACF will show exponential decay in the seasonal lags; that is, at lags 12, 24, 36, ….</a:t>
            </a:r>
          </a:p>
          <a:p>
            <a:pPr algn="l" defTabSz="1019175">
              <a:defRPr/>
            </a:pPr>
            <a:endParaRPr lang="en-US" sz="1200" i="1" dirty="0"/>
          </a:p>
          <a:p>
            <a:pPr algn="l" defTabSz="1019175">
              <a:defRPr/>
            </a:pPr>
            <a:r>
              <a:rPr lang="en-US" sz="1200" i="1" dirty="0"/>
              <a:t>Similarly, an </a:t>
            </a:r>
            <a:r>
              <a:rPr lang="en-US" sz="1200" b="1" i="1" dirty="0"/>
              <a:t>ARIMA(0,0,0)(1,0,0)</a:t>
            </a:r>
            <a:r>
              <a:rPr lang="en-US" sz="1200" b="1" i="1" baseline="-25000" dirty="0"/>
              <a:t>12</a:t>
            </a:r>
            <a:r>
              <a:rPr lang="en-US" sz="1200" i="1" dirty="0"/>
              <a:t> model will show:</a:t>
            </a:r>
          </a:p>
          <a:p>
            <a:pPr algn="l" defTabSz="1019175">
              <a:defRPr/>
            </a:pPr>
            <a:endParaRPr lang="en-US" sz="1200" i="1" dirty="0"/>
          </a:p>
          <a:p>
            <a:pPr marL="171450" indent="-171450" algn="l" defTabSz="1019175">
              <a:buFont typeface="Arial" panose="020B0604020202020204" pitchFamily="34" charset="0"/>
              <a:buChar char="•"/>
              <a:defRPr/>
            </a:pPr>
            <a:r>
              <a:rPr lang="en-US" sz="1200" b="1" i="1" dirty="0"/>
              <a:t>exponential decay in the seasonal lags of the ACF</a:t>
            </a:r>
          </a:p>
          <a:p>
            <a:pPr marL="171450" indent="-171450" algn="l" defTabSz="1019175">
              <a:buFont typeface="Arial" panose="020B0604020202020204" pitchFamily="34" charset="0"/>
              <a:buChar char="•"/>
              <a:defRPr/>
            </a:pPr>
            <a:r>
              <a:rPr lang="en-US" sz="1200" b="1" i="1" dirty="0"/>
              <a:t>a single significant spike at lag 12 in the PACF.</a:t>
            </a:r>
          </a:p>
          <a:p>
            <a:pPr algn="l" defTabSz="1019175">
              <a:defRPr/>
            </a:pPr>
            <a:endParaRPr lang="en-US" sz="1200" i="1" dirty="0"/>
          </a:p>
          <a:p>
            <a:pPr algn="l" defTabSz="1019175">
              <a:defRPr/>
            </a:pPr>
            <a:endParaRPr lang="en-US" sz="1200" i="1"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426" y="2235659"/>
            <a:ext cx="3186318" cy="1019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Seasonal ARIMA models</a:t>
            </a:r>
            <a:endParaRPr lang="en-US" sz="1500" b="1" i="1" dirty="0">
              <a:solidFill>
                <a:schemeClr val="bg1"/>
              </a:solidFill>
              <a:latin typeface="Arial"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634747960"/>
              </p:ext>
            </p:extLst>
          </p:nvPr>
        </p:nvGraphicFramePr>
        <p:xfrm>
          <a:off x="7162800" y="5089751"/>
          <a:ext cx="1240971" cy="1047069"/>
        </p:xfrm>
        <a:graphic>
          <a:graphicData uri="http://schemas.openxmlformats.org/presentationml/2006/ole">
            <mc:AlternateContent xmlns:mc="http://schemas.openxmlformats.org/markup-compatibility/2006">
              <mc:Choice xmlns:v="urn:schemas-microsoft-com:vml" Requires="v">
                <p:oleObj spid="_x0000_s13445" name="Packager Shell Object" showAsIcon="1" r:id="rId5" imgW="914400" imgH="771480" progId="Package">
                  <p:embed/>
                </p:oleObj>
              </mc:Choice>
              <mc:Fallback>
                <p:oleObj name="Packager Shell Object" showAsIcon="1" r:id="rId5" imgW="914400" imgH="771480" progId="Package">
                  <p:embed/>
                  <p:pic>
                    <p:nvPicPr>
                      <p:cNvPr id="0" name=""/>
                      <p:cNvPicPr/>
                      <p:nvPr/>
                    </p:nvPicPr>
                    <p:blipFill>
                      <a:blip r:embed="rId6"/>
                      <a:stretch>
                        <a:fillRect/>
                      </a:stretch>
                    </p:blipFill>
                    <p:spPr>
                      <a:xfrm>
                        <a:off x="7162800" y="5089751"/>
                        <a:ext cx="1240971" cy="1047069"/>
                      </a:xfrm>
                      <a:prstGeom prst="rect">
                        <a:avLst/>
                      </a:prstGeom>
                    </p:spPr>
                  </p:pic>
                </p:oleObj>
              </mc:Fallback>
            </mc:AlternateContent>
          </a:graphicData>
        </a:graphic>
      </p:graphicFrame>
    </p:spTree>
    <p:extLst>
      <p:ext uri="{BB962C8B-B14F-4D97-AF65-F5344CB8AC3E}">
        <p14:creationId xmlns:p14="http://schemas.microsoft.com/office/powerpoint/2010/main" val="35245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Components of Time Series </a:t>
            </a:r>
          </a:p>
        </p:txBody>
      </p:sp>
      <p:sp>
        <p:nvSpPr>
          <p:cNvPr id="10246" name="TextBox 3"/>
          <p:cNvSpPr txBox="1">
            <a:spLocks noChangeArrowheads="1"/>
          </p:cNvSpPr>
          <p:nvPr/>
        </p:nvSpPr>
        <p:spPr bwMode="auto">
          <a:xfrm>
            <a:off x="300038" y="1474434"/>
            <a:ext cx="8721725"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r>
              <a:rPr lang="en-US" altLang="en-US" sz="1600" b="1" i="1" dirty="0"/>
              <a:t> </a:t>
            </a:r>
          </a:p>
          <a:p>
            <a:pPr marL="285750" indent="-285750" algn="l" eaLnBrk="1" hangingPunct="1">
              <a:buFont typeface="Arial" panose="020B0604020202020204" pitchFamily="34" charset="0"/>
              <a:buChar char="•"/>
            </a:pPr>
            <a:r>
              <a:rPr lang="en-US" altLang="en-US" sz="1200" b="1" i="1" u="sng" dirty="0"/>
              <a:t>Level</a:t>
            </a:r>
            <a:r>
              <a:rPr lang="en-US" altLang="en-US" sz="1200" b="1" i="1" dirty="0"/>
              <a:t> - </a:t>
            </a:r>
            <a:r>
              <a:rPr lang="en-US" altLang="en-US" sz="1200" i="1" dirty="0"/>
              <a:t>Level means average/ mean of a time series.</a:t>
            </a:r>
            <a:endParaRPr lang="en-US" altLang="en-US" sz="1200" b="1" i="1" u="sng" dirty="0"/>
          </a:p>
          <a:p>
            <a:pPr marL="285750" indent="-285750" algn="l" eaLnBrk="1" hangingPunct="1">
              <a:buFont typeface="Arial" panose="020B0604020202020204" pitchFamily="34" charset="0"/>
              <a:buChar char="•"/>
            </a:pPr>
            <a:r>
              <a:rPr lang="en-US" altLang="en-US" sz="1200" b="1" i="1" u="sng" dirty="0"/>
              <a:t>Trend</a:t>
            </a:r>
            <a:r>
              <a:rPr lang="en-US" altLang="en-US" sz="1200" i="1" dirty="0"/>
              <a:t> - A trend exists when there is a long-term increase or decrease in the data. It does not have to be linear. Sometimes we will refer to a trend “changing direction” when it might go from an increasing trend to a decreasing trend.  e.g. population growth in India. </a:t>
            </a:r>
          </a:p>
          <a:p>
            <a:pPr marL="285750" indent="-285750" algn="l" eaLnBrk="1" hangingPunct="1">
              <a:buFont typeface="Arial" panose="020B0604020202020204" pitchFamily="34" charset="0"/>
              <a:buChar char="•"/>
            </a:pPr>
            <a:r>
              <a:rPr lang="en-US" altLang="en-US" sz="1200" b="1" i="1" u="sng" dirty="0"/>
              <a:t>Seasonal Pattern</a:t>
            </a:r>
            <a:r>
              <a:rPr lang="en-US" altLang="en-US" sz="1200" i="1" dirty="0"/>
              <a:t> - A seasonal pattern exists when a series is influenced by seasonal factors (e.g., the quarter of the year, the month, or day of the week). Seasonality is always of a fixed and known period. e.g. Sales in Target Store in holiday season. </a:t>
            </a:r>
          </a:p>
          <a:p>
            <a:pPr marL="285750" indent="-285750" algn="l" eaLnBrk="1" hangingPunct="1">
              <a:buFont typeface="Arial" panose="020B0604020202020204" pitchFamily="34" charset="0"/>
              <a:buChar char="•"/>
            </a:pPr>
            <a:r>
              <a:rPr lang="en-US" altLang="en-US" sz="1200" b="1" i="1" u="sng" dirty="0"/>
              <a:t>Irregular Component</a:t>
            </a:r>
            <a:r>
              <a:rPr lang="en-US" altLang="en-US" sz="1200" i="1" dirty="0"/>
              <a:t> - Disturbances or residual variation that remains after all the other behaviors have been accounted for. e.g. Earthquake </a:t>
            </a:r>
          </a:p>
        </p:txBody>
      </p:sp>
      <p:grpSp>
        <p:nvGrpSpPr>
          <p:cNvPr id="8" name="Group 7"/>
          <p:cNvGrpSpPr/>
          <p:nvPr/>
        </p:nvGrpSpPr>
        <p:grpSpPr>
          <a:xfrm>
            <a:off x="655093" y="3723209"/>
            <a:ext cx="7857536" cy="2471838"/>
            <a:chOff x="471489" y="2747964"/>
            <a:chExt cx="3702498" cy="2594482"/>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038" y="2747964"/>
              <a:ext cx="1795949" cy="124358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9" y="4099433"/>
              <a:ext cx="1707582" cy="12430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9" y="2747964"/>
              <a:ext cx="1729737" cy="12430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5882" y="4100689"/>
              <a:ext cx="1818105" cy="124175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204114951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ARIMAX</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380" y="1278994"/>
            <a:ext cx="5311959" cy="439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284786" y="5972153"/>
            <a:ext cx="6085332" cy="246221"/>
          </a:xfrm>
          <a:prstGeom prst="rect">
            <a:avLst/>
          </a:prstGeom>
        </p:spPr>
        <p:txBody>
          <a:bodyPr>
            <a:spAutoFit/>
          </a:bodyPr>
          <a:lstStyle/>
          <a:p>
            <a:r>
              <a:rPr lang="en-US" b="1" dirty="0"/>
              <a:t>Code:  model &lt;- </a:t>
            </a:r>
            <a:r>
              <a:rPr lang="en-US" b="1" dirty="0" err="1"/>
              <a:t>Arima</a:t>
            </a:r>
            <a:r>
              <a:rPr lang="en-US" b="1" dirty="0"/>
              <a:t>(usage, order=c(0,0,0), seasonal=list(order=c(1,0,0), period=24), </a:t>
            </a:r>
            <a:r>
              <a:rPr lang="en-US" b="1" dirty="0" err="1"/>
              <a:t>xreg</a:t>
            </a:r>
            <a:r>
              <a:rPr lang="en-US" b="1" dirty="0"/>
              <a:t>=</a:t>
            </a:r>
            <a:r>
              <a:rPr lang="en-US" b="1" dirty="0" err="1"/>
              <a:t>xreg</a:t>
            </a:r>
            <a:r>
              <a:rPr lang="en-US" b="1" dirty="0"/>
              <a:t>)</a:t>
            </a:r>
          </a:p>
        </p:txBody>
      </p:sp>
      <p:sp>
        <p:nvSpPr>
          <p:cNvPr id="6" name="Rounded Rectangle 5"/>
          <p:cNvSpPr/>
          <p:nvPr/>
        </p:nvSpPr>
        <p:spPr bwMode="auto">
          <a:xfrm>
            <a:off x="1284786" y="5972153"/>
            <a:ext cx="6085332" cy="246221"/>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45720" tIns="45720" rIns="45720" bIns="45720" numCol="1" rtlCol="0" anchor="t" anchorCtr="0" compatLnSpc="1">
            <a:prstTxWarp prst="textNoShape">
              <a:avLst/>
            </a:prstTxWarp>
          </a:bodyPr>
          <a:lstStyle/>
          <a:p>
            <a:pPr marL="0" marR="0" indent="0" algn="ctr" defTabSz="1019175"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p:txBody>
      </p:sp>
      <p:sp>
        <p:nvSpPr>
          <p:cNvPr id="8" name="Rectangle 7"/>
          <p:cNvSpPr/>
          <p:nvPr/>
        </p:nvSpPr>
        <p:spPr>
          <a:xfrm>
            <a:off x="233963" y="4920495"/>
            <a:ext cx="2346159" cy="527797"/>
          </a:xfrm>
          <a:prstGeom prst="rect">
            <a:avLst/>
          </a:prstGeom>
          <a:solidFill>
            <a:schemeClr val="accent2">
              <a:lumMod val="20000"/>
              <a:lumOff val="80000"/>
            </a:schemeClr>
          </a:solidFill>
          <a:ln>
            <a:solidFill>
              <a:schemeClr val="tx1"/>
            </a:solidFill>
          </a:ln>
        </p:spPr>
        <p:txBody>
          <a:bodyPr>
            <a:spAutoFit/>
          </a:bodyPr>
          <a:lstStyle/>
          <a:p>
            <a:r>
              <a:rPr lang="en-US" b="1" dirty="0"/>
              <a:t>Use case</a:t>
            </a:r>
          </a:p>
        </p:txBody>
      </p:sp>
    </p:spTree>
    <p:extLst>
      <p:ext uri="{BB962C8B-B14F-4D97-AF65-F5344CB8AC3E}">
        <p14:creationId xmlns:p14="http://schemas.microsoft.com/office/powerpoint/2010/main" val="2690853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Prophet</a:t>
            </a:r>
          </a:p>
        </p:txBody>
      </p:sp>
      <p:sp>
        <p:nvSpPr>
          <p:cNvPr id="4" name="Footer Placeholder 3"/>
          <p:cNvSpPr>
            <a:spLocks noGrp="1"/>
          </p:cNvSpPr>
          <p:nvPr>
            <p:ph type="ftr" sz="quarter" idx="4294967295"/>
          </p:nvPr>
        </p:nvSpPr>
        <p:spPr>
          <a:xfrm>
            <a:off x="352425" y="6435725"/>
            <a:ext cx="5562600" cy="304800"/>
          </a:xfrm>
          <a:prstGeom prst="rect">
            <a:avLst/>
          </a:prstGeom>
        </p:spPr>
        <p:txBody>
          <a:bodyPr/>
          <a:lstStyle/>
          <a:p>
            <a:pPr>
              <a:defRPr/>
            </a:pPr>
            <a:r>
              <a:rPr lang="en-US"/>
              <a:t>Fidelity Internal</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3" y="1214785"/>
            <a:ext cx="5230776" cy="16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0" y="2905885"/>
            <a:ext cx="5162506" cy="390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7580" y="1906576"/>
            <a:ext cx="3823262" cy="4006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6606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 – References</a:t>
            </a:r>
          </a:p>
        </p:txBody>
      </p:sp>
      <p:sp>
        <p:nvSpPr>
          <p:cNvPr id="4" name="Footer Placeholder 3"/>
          <p:cNvSpPr>
            <a:spLocks noGrp="1"/>
          </p:cNvSpPr>
          <p:nvPr>
            <p:ph type="ftr" sz="quarter" idx="4294967295"/>
          </p:nvPr>
        </p:nvSpPr>
        <p:spPr>
          <a:xfrm>
            <a:off x="352425" y="6435725"/>
            <a:ext cx="5562600" cy="304800"/>
          </a:xfrm>
          <a:prstGeom prst="rect">
            <a:avLst/>
          </a:prstGeom>
        </p:spPr>
        <p:txBody>
          <a:bodyPr/>
          <a:lstStyle/>
          <a:p>
            <a:pPr>
              <a:defRPr/>
            </a:pPr>
            <a:r>
              <a:rPr lang="en-US"/>
              <a:t>Fidelity Internal</a:t>
            </a:r>
          </a:p>
        </p:txBody>
      </p:sp>
      <p:sp>
        <p:nvSpPr>
          <p:cNvPr id="6" name="Rounded Rectangle 5"/>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algn="l" defTabSz="1019175">
              <a:defRPr/>
            </a:pPr>
            <a:endParaRPr lang="en-US" sz="1200" i="1" dirty="0"/>
          </a:p>
        </p:txBody>
      </p:sp>
      <p:graphicFrame>
        <p:nvGraphicFramePr>
          <p:cNvPr id="3" name="Object 2"/>
          <p:cNvGraphicFramePr>
            <a:graphicFrameLocks noChangeAspect="1"/>
          </p:cNvGraphicFramePr>
          <p:nvPr>
            <p:extLst>
              <p:ext uri="{D42A27DB-BD31-4B8C-83A1-F6EECF244321}">
                <p14:modId xmlns:p14="http://schemas.microsoft.com/office/powerpoint/2010/main" val="1148282457"/>
              </p:ext>
            </p:extLst>
          </p:nvPr>
        </p:nvGraphicFramePr>
        <p:xfrm>
          <a:off x="728889" y="1975985"/>
          <a:ext cx="1149350" cy="969962"/>
        </p:xfrm>
        <a:graphic>
          <a:graphicData uri="http://schemas.openxmlformats.org/presentationml/2006/ole">
            <mc:AlternateContent xmlns:mc="http://schemas.openxmlformats.org/markup-compatibility/2006">
              <mc:Choice xmlns:v="urn:schemas-microsoft-com:vml" Requires="v">
                <p:oleObj spid="_x0000_s19589" name="Packager Shell Object" showAsIcon="1" r:id="rId3" imgW="914400" imgH="771480" progId="Package">
                  <p:embed/>
                </p:oleObj>
              </mc:Choice>
              <mc:Fallback>
                <p:oleObj name="Packager Shell Object" showAsIcon="1" r:id="rId3" imgW="914400" imgH="771480" progId="Package">
                  <p:embed/>
                  <p:pic>
                    <p:nvPicPr>
                      <p:cNvPr id="0" name="Object 8"/>
                      <p:cNvPicPr>
                        <a:picLocks noChangeAspect="1" noChangeArrowheads="1"/>
                      </p:cNvPicPr>
                      <p:nvPr/>
                    </p:nvPicPr>
                    <p:blipFill>
                      <a:blip r:embed="rId4"/>
                      <a:srcRect/>
                      <a:stretch>
                        <a:fillRect/>
                      </a:stretch>
                    </p:blipFill>
                    <p:spPr bwMode="auto">
                      <a:xfrm>
                        <a:off x="728889" y="1975985"/>
                        <a:ext cx="114935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400591235"/>
              </p:ext>
            </p:extLst>
          </p:nvPr>
        </p:nvGraphicFramePr>
        <p:xfrm>
          <a:off x="2046514" y="1933803"/>
          <a:ext cx="1295400" cy="955675"/>
        </p:xfrm>
        <a:graphic>
          <a:graphicData uri="http://schemas.openxmlformats.org/presentationml/2006/ole">
            <mc:AlternateContent xmlns:mc="http://schemas.openxmlformats.org/markup-compatibility/2006">
              <mc:Choice xmlns:v="urn:schemas-microsoft-com:vml" Requires="v">
                <p:oleObj spid="_x0000_s19590" name="Macro-Enabled Worksheet" showAsIcon="1" r:id="rId5" imgW="914400" imgH="771480" progId="Excel.SheetMacroEnabled.12">
                  <p:embed/>
                </p:oleObj>
              </mc:Choice>
              <mc:Fallback>
                <p:oleObj name="Macro-Enabled Worksheet" showAsIcon="1" r:id="rId5" imgW="914400" imgH="771480" progId="Excel.SheetMacroEnabled.12">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6514" y="1933803"/>
                        <a:ext cx="12954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691336683"/>
              </p:ext>
            </p:extLst>
          </p:nvPr>
        </p:nvGraphicFramePr>
        <p:xfrm>
          <a:off x="3657600" y="1932895"/>
          <a:ext cx="1055914" cy="890927"/>
        </p:xfrm>
        <a:graphic>
          <a:graphicData uri="http://schemas.openxmlformats.org/presentationml/2006/ole">
            <mc:AlternateContent xmlns:mc="http://schemas.openxmlformats.org/markup-compatibility/2006">
              <mc:Choice xmlns:v="urn:schemas-microsoft-com:vml" Requires="v">
                <p:oleObj spid="_x0000_s19591" name="Document" showAsIcon="1" r:id="rId7" imgW="914400" imgH="771480" progId="Word.Document.12">
                  <p:embed/>
                </p:oleObj>
              </mc:Choice>
              <mc:Fallback>
                <p:oleObj name="Document" showAsIcon="1" r:id="rId7" imgW="914400" imgH="771480" progId="Word.Document.12">
                  <p:embed/>
                  <p:pic>
                    <p:nvPicPr>
                      <p:cNvPr id="0" name=""/>
                      <p:cNvPicPr/>
                      <p:nvPr/>
                    </p:nvPicPr>
                    <p:blipFill>
                      <a:blip r:embed="rId8"/>
                      <a:stretch>
                        <a:fillRect/>
                      </a:stretch>
                    </p:blipFill>
                    <p:spPr>
                      <a:xfrm>
                        <a:off x="3657600" y="1932895"/>
                        <a:ext cx="1055914" cy="89092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99947559"/>
              </p:ext>
            </p:extLst>
          </p:nvPr>
        </p:nvGraphicFramePr>
        <p:xfrm>
          <a:off x="4869711" y="2001247"/>
          <a:ext cx="914400" cy="771525"/>
        </p:xfrm>
        <a:graphic>
          <a:graphicData uri="http://schemas.openxmlformats.org/presentationml/2006/ole">
            <mc:AlternateContent xmlns:mc="http://schemas.openxmlformats.org/markup-compatibility/2006">
              <mc:Choice xmlns:v="urn:schemas-microsoft-com:vml" Requires="v">
                <p:oleObj spid="_x0000_s19592" name="Packager Shell Object" showAsIcon="1" r:id="rId9" imgW="914400" imgH="771480" progId="Package">
                  <p:embed/>
                </p:oleObj>
              </mc:Choice>
              <mc:Fallback>
                <p:oleObj name="Packager Shell Object" showAsIcon="1" r:id="rId9" imgW="914400" imgH="771480" progId="Package">
                  <p:embed/>
                  <p:pic>
                    <p:nvPicPr>
                      <p:cNvPr id="0" name=""/>
                      <p:cNvPicPr/>
                      <p:nvPr/>
                    </p:nvPicPr>
                    <p:blipFill>
                      <a:blip r:embed="rId10"/>
                      <a:stretch>
                        <a:fillRect/>
                      </a:stretch>
                    </p:blipFill>
                    <p:spPr>
                      <a:xfrm>
                        <a:off x="4869711" y="2001247"/>
                        <a:ext cx="914400" cy="7715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13301004"/>
              </p:ext>
            </p:extLst>
          </p:nvPr>
        </p:nvGraphicFramePr>
        <p:xfrm>
          <a:off x="5975498" y="2033145"/>
          <a:ext cx="914400" cy="771525"/>
        </p:xfrm>
        <a:graphic>
          <a:graphicData uri="http://schemas.openxmlformats.org/presentationml/2006/ole">
            <mc:AlternateContent xmlns:mc="http://schemas.openxmlformats.org/markup-compatibility/2006">
              <mc:Choice xmlns:v="urn:schemas-microsoft-com:vml" Requires="v">
                <p:oleObj spid="_x0000_s19593" name="Macro-Enabled Worksheet" showAsIcon="1" r:id="rId11" imgW="914400" imgH="771480" progId="Excel.SheetMacroEnabled.12">
                  <p:embed/>
                </p:oleObj>
              </mc:Choice>
              <mc:Fallback>
                <p:oleObj name="Macro-Enabled Worksheet" showAsIcon="1" r:id="rId11" imgW="914400" imgH="771480" progId="Excel.SheetMacroEnabled.12">
                  <p:embed/>
                  <p:pic>
                    <p:nvPicPr>
                      <p:cNvPr id="0" name=""/>
                      <p:cNvPicPr/>
                      <p:nvPr/>
                    </p:nvPicPr>
                    <p:blipFill>
                      <a:blip r:embed="rId12"/>
                      <a:stretch>
                        <a:fillRect/>
                      </a:stretch>
                    </p:blipFill>
                    <p:spPr>
                      <a:xfrm>
                        <a:off x="5975498" y="203314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56888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144" y="4105012"/>
            <a:ext cx="8682095" cy="1047107"/>
          </a:xfrm>
          <a:prstGeom prst="rect">
            <a:avLst/>
          </a:prstGeom>
        </p:spPr>
        <p:txBody>
          <a:bodyPr/>
          <a:lstStyle/>
          <a:p>
            <a:r>
              <a:rPr lang="en-US" dirty="0">
                <a:solidFill>
                  <a:schemeClr val="accent1"/>
                </a:solidFill>
              </a:rPr>
              <a:t>Appendix</a:t>
            </a:r>
          </a:p>
        </p:txBody>
      </p:sp>
    </p:spTree>
    <p:extLst>
      <p:ext uri="{BB962C8B-B14F-4D97-AF65-F5344CB8AC3E}">
        <p14:creationId xmlns:p14="http://schemas.microsoft.com/office/powerpoint/2010/main" val="4246437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5570" y="96719"/>
            <a:ext cx="8523174" cy="1005728"/>
          </a:xfrm>
          <a:prstGeom prst="rect">
            <a:avLst/>
          </a:prstGeom>
        </p:spPr>
        <p:txBody>
          <a:bodyPr anchor="ctr">
            <a:noAutofit/>
          </a:bodyPr>
          <a:lstStyle/>
          <a:p>
            <a:r>
              <a:rPr lang="en-US" sz="2000" b="1" dirty="0"/>
              <a:t>Time Series Analysis – Forecasting Models</a:t>
            </a:r>
          </a:p>
        </p:txBody>
      </p:sp>
      <p:graphicFrame>
        <p:nvGraphicFramePr>
          <p:cNvPr id="15" name="Table 14"/>
          <p:cNvGraphicFramePr>
            <a:graphicFrameLocks noGrp="1"/>
          </p:cNvGraphicFramePr>
          <p:nvPr>
            <p:extLst>
              <p:ext uri="{D42A27DB-BD31-4B8C-83A1-F6EECF244321}">
                <p14:modId xmlns:p14="http://schemas.microsoft.com/office/powerpoint/2010/main" val="2460108949"/>
              </p:ext>
            </p:extLst>
          </p:nvPr>
        </p:nvGraphicFramePr>
        <p:xfrm>
          <a:off x="390248" y="1347178"/>
          <a:ext cx="8448952" cy="4999192"/>
        </p:xfrm>
        <a:graphic>
          <a:graphicData uri="http://schemas.openxmlformats.org/drawingml/2006/table">
            <a:tbl>
              <a:tblPr firstRow="1" firstCol="1" bandRow="1">
                <a:tableStyleId>{5C22544A-7EE6-4342-B048-85BDC9FD1C3A}</a:tableStyleId>
              </a:tblPr>
              <a:tblGrid>
                <a:gridCol w="2826672">
                  <a:extLst>
                    <a:ext uri="{9D8B030D-6E8A-4147-A177-3AD203B41FA5}">
                      <a16:colId xmlns:a16="http://schemas.microsoft.com/office/drawing/2014/main" val="20000"/>
                    </a:ext>
                  </a:extLst>
                </a:gridCol>
                <a:gridCol w="5622280">
                  <a:extLst>
                    <a:ext uri="{9D8B030D-6E8A-4147-A177-3AD203B41FA5}">
                      <a16:colId xmlns:a16="http://schemas.microsoft.com/office/drawing/2014/main" val="20001"/>
                    </a:ext>
                  </a:extLst>
                </a:gridCol>
              </a:tblGrid>
              <a:tr h="227236">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Multivariate/Univariate-Forecast</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Description</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0"/>
                  </a:ext>
                </a:extLst>
              </a:tr>
              <a:tr h="227236">
                <a:tc>
                  <a:txBody>
                    <a:bodyPr/>
                    <a:lstStyle/>
                    <a:p>
                      <a:pPr marL="0" marR="0" algn="ctr">
                        <a:lnSpc>
                          <a:spcPct val="115000"/>
                        </a:lnSpc>
                        <a:spcBef>
                          <a:spcPts val="0"/>
                        </a:spcBef>
                        <a:spcAft>
                          <a:spcPts val="0"/>
                        </a:spcAft>
                      </a:pPr>
                      <a:r>
                        <a:rPr lang="en-US" sz="1200" b="1" dirty="0">
                          <a:effectLst/>
                          <a:latin typeface="Arial" panose="020B0604020202020204" pitchFamily="34" charset="0"/>
                          <a:cs typeface="Arial" panose="020B0604020202020204" pitchFamily="34" charset="0"/>
                        </a:rPr>
                        <a:t>Naïve Forecast/Indexing</a:t>
                      </a:r>
                      <a:endParaRPr lang="en-US" sz="1200" b="1" dirty="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Naïve/ Seasonal Naïve and Indexing are two different Methods</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1"/>
                  </a:ext>
                </a:extLst>
              </a:tr>
              <a:tr h="227236">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MA</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Simple Moving Average Method</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2"/>
                  </a:ext>
                </a:extLst>
              </a:tr>
              <a:tr h="227236">
                <a:tc>
                  <a:txBody>
                    <a:bodyPr/>
                    <a:lstStyle/>
                    <a:p>
                      <a:pPr marL="0" marR="0" algn="ctr">
                        <a:lnSpc>
                          <a:spcPct val="115000"/>
                        </a:lnSpc>
                        <a:spcBef>
                          <a:spcPts val="0"/>
                        </a:spcBef>
                        <a:spcAft>
                          <a:spcPts val="0"/>
                        </a:spcAft>
                      </a:pPr>
                      <a:r>
                        <a:rPr lang="en-US" sz="1200" dirty="0">
                          <a:effectLst/>
                          <a:latin typeface="Arial" panose="020B0604020202020204" pitchFamily="34" charset="0"/>
                          <a:ea typeface="Calibri"/>
                          <a:cs typeface="Arial" panose="020B0604020202020204" pitchFamily="34" charset="0"/>
                        </a:rPr>
                        <a:t>SVM</a:t>
                      </a:r>
                    </a:p>
                  </a:txBody>
                  <a:tcPr marL="29640" marR="29640" marT="0" marB="0" anchor="ctr"/>
                </a:tc>
                <a:tc>
                  <a:txBody>
                    <a:bodyPr/>
                    <a:lstStyle/>
                    <a:p>
                      <a:pPr marL="0" marR="0" algn="ctr">
                        <a:lnSpc>
                          <a:spcPct val="115000"/>
                        </a:lnSpc>
                        <a:spcBef>
                          <a:spcPts val="0"/>
                        </a:spcBef>
                        <a:spcAft>
                          <a:spcPts val="0"/>
                        </a:spcAft>
                      </a:pPr>
                      <a:r>
                        <a:rPr lang="en-US" sz="1200" dirty="0">
                          <a:effectLst/>
                          <a:latin typeface="Arial" panose="020B0604020202020204" pitchFamily="34" charset="0"/>
                          <a:ea typeface="Calibri"/>
                          <a:cs typeface="Arial" panose="020B0604020202020204" pitchFamily="34" charset="0"/>
                        </a:rPr>
                        <a:t>Support</a:t>
                      </a:r>
                      <a:r>
                        <a:rPr lang="en-US" sz="1200" baseline="0" dirty="0">
                          <a:effectLst/>
                          <a:latin typeface="Arial" panose="020B0604020202020204" pitchFamily="34" charset="0"/>
                          <a:ea typeface="Calibri"/>
                          <a:cs typeface="Arial" panose="020B0604020202020204" pitchFamily="34" charset="0"/>
                        </a:rPr>
                        <a:t> Vector Regression</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3"/>
                  </a:ext>
                </a:extLst>
              </a:tr>
              <a:tr h="227236">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MAD</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Moving Average model with Seasonal Decomposition</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4"/>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Judgmental Forecast-Delphi Method</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When we don’t have any prior information of the series</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5"/>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ESM</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Various types of Exponential Smoothing Method</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6"/>
                  </a:ext>
                </a:extLst>
              </a:tr>
              <a:tr h="227236">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KNN</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K-Nearest Neighborhood Method</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7"/>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LR</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Linear Regression Model</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8"/>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LR-1 (with L1 regularization)</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In case of Binary data-Logistic Regression with L1 Regularization</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09"/>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ARIMA(X)</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Auto Regressive Integrated Moving Average</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0"/>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VARMAX/VAR</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Vector Auto Regressive Moving Average method with Exogenous Variables</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1"/>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PLS</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Partial Least Square method</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2"/>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LASSO</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least absolute shrinkage and selection operator</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3"/>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GAM</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Generalized Additive Model</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4"/>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Theta Model</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A new variant of Time Series Model</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5"/>
                  </a:ext>
                </a:extLst>
              </a:tr>
              <a:tr h="227236">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BNN</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Bayesian Network Model</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6"/>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ANN</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Artificial Neural Network</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7"/>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UCM</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Unobserved Component Model-Kalman Filters</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8"/>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LSTM-RNN</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The Long Short-Term Memory network- Recurrent Neural Network</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19"/>
                  </a:ext>
                </a:extLst>
              </a:tr>
              <a:tr h="227236">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HF</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Hierarchical Forecasting for Grouped Data</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20"/>
                  </a:ext>
                </a:extLst>
              </a:tr>
              <a:tr h="227236">
                <a:tc>
                  <a:txBody>
                    <a:bodyPr/>
                    <a:lstStyle/>
                    <a:p>
                      <a:pPr marL="0" marR="0" algn="ctr">
                        <a:lnSpc>
                          <a:spcPct val="115000"/>
                        </a:lnSpc>
                        <a:spcBef>
                          <a:spcPts val="0"/>
                        </a:spcBef>
                        <a:spcAft>
                          <a:spcPts val="0"/>
                        </a:spcAft>
                      </a:pPr>
                      <a:r>
                        <a:rPr lang="en-US" sz="1200">
                          <a:effectLst/>
                          <a:latin typeface="Arial" panose="020B0604020202020204" pitchFamily="34" charset="0"/>
                          <a:cs typeface="Arial" panose="020B0604020202020204" pitchFamily="34" charset="0"/>
                        </a:rPr>
                        <a:t>State-Space Model</a:t>
                      </a:r>
                      <a:endParaRPr lang="en-US" sz="1200">
                        <a:effectLst/>
                        <a:latin typeface="Arial" panose="020B0604020202020204" pitchFamily="34" charset="0"/>
                        <a:ea typeface="Calibri"/>
                        <a:cs typeface="Arial" panose="020B0604020202020204" pitchFamily="34" charset="0"/>
                      </a:endParaRPr>
                    </a:p>
                  </a:txBody>
                  <a:tcPr marL="29640" marR="29640" marT="0" marB="0" anchor="ctr"/>
                </a:tc>
                <a:tc>
                  <a:txBody>
                    <a:bodyPr/>
                    <a:lstStyle/>
                    <a:p>
                      <a:pPr marL="0" marR="0" algn="ctr">
                        <a:lnSpc>
                          <a:spcPct val="115000"/>
                        </a:lnSpc>
                        <a:spcBef>
                          <a:spcPts val="0"/>
                        </a:spcBef>
                        <a:spcAft>
                          <a:spcPts val="0"/>
                        </a:spcAft>
                      </a:pPr>
                      <a:r>
                        <a:rPr lang="en-US" sz="1200" dirty="0">
                          <a:effectLst/>
                          <a:latin typeface="Arial" panose="020B0604020202020204" pitchFamily="34" charset="0"/>
                          <a:cs typeface="Arial" panose="020B0604020202020204" pitchFamily="34" charset="0"/>
                        </a:rPr>
                        <a:t>Multivariate time series through auxiliary variables</a:t>
                      </a:r>
                      <a:endParaRPr lang="en-US" sz="1200" dirty="0">
                        <a:effectLst/>
                        <a:latin typeface="Arial" panose="020B0604020202020204" pitchFamily="34" charset="0"/>
                        <a:ea typeface="Calibri"/>
                        <a:cs typeface="Arial" panose="020B0604020202020204" pitchFamily="34" charset="0"/>
                      </a:endParaRPr>
                    </a:p>
                  </a:txBody>
                  <a:tcPr marL="29640" marR="29640" marT="0" marB="0" anchor="ct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1630249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a:t>
            </a:r>
          </a:p>
        </p:txBody>
      </p:sp>
      <p:sp>
        <p:nvSpPr>
          <p:cNvPr id="3" name="SmartArt Placeholder 2"/>
          <p:cNvSpPr>
            <a:spLocks noGrp="1"/>
          </p:cNvSpPr>
          <p:nvPr>
            <p:ph type="dgm" idx="4294967295"/>
          </p:nvPr>
        </p:nvSpPr>
        <p:spPr>
          <a:xfrm>
            <a:off x="488950" y="1452563"/>
            <a:ext cx="8274050" cy="1811337"/>
          </a:xfrm>
          <a:prstGeom prst="rect">
            <a:avLst/>
          </a:prstGeom>
        </p:spPr>
      </p:sp>
      <p:sp>
        <p:nvSpPr>
          <p:cNvPr id="5" name="Rounded Rectangle 4"/>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6" name="Rounded Rectangle 5"/>
          <p:cNvSpPr/>
          <p:nvPr/>
        </p:nvSpPr>
        <p:spPr bwMode="auto">
          <a:xfrm>
            <a:off x="1654630" y="1201738"/>
            <a:ext cx="5497285"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Decomposition of a time series (STL) </a:t>
            </a:r>
          </a:p>
        </p:txBody>
      </p:sp>
      <p:sp>
        <p:nvSpPr>
          <p:cNvPr id="7" name="Rectangle 6"/>
          <p:cNvSpPr/>
          <p:nvPr/>
        </p:nvSpPr>
        <p:spPr>
          <a:xfrm>
            <a:off x="435427" y="1791287"/>
            <a:ext cx="8586335" cy="3416320"/>
          </a:xfrm>
          <a:prstGeom prst="rect">
            <a:avLst/>
          </a:prstGeom>
        </p:spPr>
        <p:txBody>
          <a:bodyPr wrap="square">
            <a:spAutoFit/>
          </a:bodyPr>
          <a:lstStyle/>
          <a:p>
            <a:pPr algn="l"/>
            <a:r>
              <a:rPr lang="en-US" sz="1200" i="1" dirty="0"/>
              <a:t>STL is a very versatile and robust method for decomposing time series. </a:t>
            </a:r>
            <a:r>
              <a:rPr lang="en-US" sz="1200" b="1" i="1" dirty="0"/>
              <a:t>STL is an acronym for “Seasonal and Trend decomposition using Loess”</a:t>
            </a:r>
            <a:r>
              <a:rPr lang="en-US" sz="1200" i="1" dirty="0"/>
              <a:t>, while Loess is a method for estimating nonlinear relationships.</a:t>
            </a:r>
          </a:p>
          <a:p>
            <a:pPr algn="l"/>
            <a:endParaRPr lang="en-US" sz="1200" i="1" dirty="0"/>
          </a:p>
          <a:p>
            <a:pPr algn="l"/>
            <a:r>
              <a:rPr lang="en-US" sz="1200" i="1" dirty="0"/>
              <a:t>STL has several advantages over the classical decomposition method :</a:t>
            </a:r>
          </a:p>
          <a:p>
            <a:pPr marL="171450" indent="-171450" algn="l">
              <a:buFont typeface="Arial" panose="020B0604020202020204" pitchFamily="34" charset="0"/>
              <a:buChar char="•"/>
            </a:pPr>
            <a:r>
              <a:rPr lang="en-US" sz="1200" i="1" dirty="0"/>
              <a:t>STL will </a:t>
            </a:r>
            <a:r>
              <a:rPr lang="en-US" sz="1200" b="1" i="1" dirty="0"/>
              <a:t>handle any type of seasonality, not only monthly and quarterly data</a:t>
            </a:r>
            <a:r>
              <a:rPr lang="en-US" sz="1200" i="1" dirty="0"/>
              <a:t>.</a:t>
            </a:r>
          </a:p>
          <a:p>
            <a:pPr marL="171450" indent="-171450" algn="l">
              <a:buFont typeface="Arial" panose="020B0604020202020204" pitchFamily="34" charset="0"/>
              <a:buChar char="•"/>
            </a:pPr>
            <a:r>
              <a:rPr lang="en-US" sz="1200" i="1" dirty="0"/>
              <a:t>The </a:t>
            </a:r>
            <a:r>
              <a:rPr lang="en-US" sz="1200" b="1" i="1" dirty="0"/>
              <a:t>seasonal component is allowed to change over time</a:t>
            </a:r>
            <a:r>
              <a:rPr lang="en-US" sz="1200" i="1" dirty="0"/>
              <a:t>, and the rate of change can be controlled by the user.</a:t>
            </a:r>
          </a:p>
          <a:p>
            <a:pPr marL="171450" indent="-171450" algn="l">
              <a:buFont typeface="Arial" panose="020B0604020202020204" pitchFamily="34" charset="0"/>
              <a:buChar char="•"/>
            </a:pPr>
            <a:r>
              <a:rPr lang="en-US" sz="1200" i="1" dirty="0"/>
              <a:t>The </a:t>
            </a:r>
            <a:r>
              <a:rPr lang="en-US" sz="1200" b="1" i="1" dirty="0"/>
              <a:t>smoothness of the trend-cycle can also be controlled by the user</a:t>
            </a:r>
            <a:r>
              <a:rPr lang="en-US" sz="1200" i="1" dirty="0"/>
              <a:t>.</a:t>
            </a:r>
          </a:p>
          <a:p>
            <a:pPr marL="171450" indent="-171450" algn="l">
              <a:buFont typeface="Arial" panose="020B0604020202020204" pitchFamily="34" charset="0"/>
              <a:buChar char="•"/>
            </a:pPr>
            <a:r>
              <a:rPr lang="en-US" sz="1200" i="1" dirty="0"/>
              <a:t>It can be </a:t>
            </a:r>
            <a:r>
              <a:rPr lang="en-US" sz="1200" b="1" i="1" dirty="0"/>
              <a:t>robust to outliers</a:t>
            </a:r>
            <a:r>
              <a:rPr lang="en-US" sz="1200" i="1" dirty="0"/>
              <a:t> (i.e., the user can specify a robust decomposition). So </a:t>
            </a:r>
            <a:r>
              <a:rPr lang="en-US" sz="1200" b="1" i="1" dirty="0"/>
              <a:t>occasional unusual observations will not affect the estimates of the trend-cycle and seasonal components</a:t>
            </a:r>
            <a:r>
              <a:rPr lang="en-US" sz="1200" i="1" dirty="0"/>
              <a:t>. They will, however, affect the remainder component.</a:t>
            </a:r>
          </a:p>
          <a:p>
            <a:pPr algn="l"/>
            <a:endParaRPr lang="en-US" sz="1200" i="1" dirty="0"/>
          </a:p>
          <a:p>
            <a:pPr algn="l"/>
            <a:r>
              <a:rPr lang="en-US" sz="1200" i="1" dirty="0"/>
              <a:t>On the other hand, STL has some disadvantages. </a:t>
            </a:r>
          </a:p>
          <a:p>
            <a:pPr algn="l"/>
            <a:r>
              <a:rPr lang="en-US" sz="1200" b="1" i="1" dirty="0"/>
              <a:t>In particular, it does not automatically handle trading day or calendar variation, and it only provides facilities for additive decompositions.</a:t>
            </a:r>
          </a:p>
          <a:p>
            <a:pPr algn="l"/>
            <a:endParaRPr lang="en-US" sz="1200" b="1" i="1" dirty="0"/>
          </a:p>
          <a:p>
            <a:pPr algn="l"/>
            <a:r>
              <a:rPr lang="en-US" sz="1200" b="1" i="1" dirty="0"/>
              <a:t>For multiplicative time series, we can however take log transformation of the series and then apply STL decomposition.</a:t>
            </a:r>
          </a:p>
          <a:p>
            <a:pPr algn="l"/>
            <a:endParaRPr lang="en-US" sz="1200" b="1" i="1" dirty="0"/>
          </a:p>
        </p:txBody>
      </p:sp>
    </p:spTree>
    <p:extLst>
      <p:ext uri="{BB962C8B-B14F-4D97-AF65-F5344CB8AC3E}">
        <p14:creationId xmlns:p14="http://schemas.microsoft.com/office/powerpoint/2010/main" val="4217978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a:t>
            </a:r>
          </a:p>
        </p:txBody>
      </p:sp>
      <p:sp>
        <p:nvSpPr>
          <p:cNvPr id="3" name="SmartArt Placeholder 2"/>
          <p:cNvSpPr>
            <a:spLocks noGrp="1"/>
          </p:cNvSpPr>
          <p:nvPr>
            <p:ph type="dgm" idx="4294967295"/>
          </p:nvPr>
        </p:nvSpPr>
        <p:spPr>
          <a:xfrm>
            <a:off x="488950" y="1452563"/>
            <a:ext cx="8274050" cy="1811337"/>
          </a:xfrm>
          <a:prstGeom prst="rect">
            <a:avLst/>
          </a:prstGeom>
        </p:spPr>
      </p:sp>
      <p:sp>
        <p:nvSpPr>
          <p:cNvPr id="5" name="Rounded Rectangle 4"/>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6" name="Rounded Rectangle 5"/>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Decomposition of a time series (STL)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83" y="2688772"/>
            <a:ext cx="8403762" cy="33963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402783" y="1721900"/>
            <a:ext cx="6302828" cy="861774"/>
          </a:xfrm>
          <a:prstGeom prst="rect">
            <a:avLst/>
          </a:prstGeom>
          <a:solidFill>
            <a:schemeClr val="accent1"/>
          </a:solidFill>
        </p:spPr>
        <p:txBody>
          <a:bodyPr wrap="square" rtlCol="0">
            <a:spAutoFit/>
          </a:bodyPr>
          <a:lstStyle/>
          <a:p>
            <a:pPr algn="l"/>
            <a:r>
              <a:rPr lang="en-US" sz="1400" b="1" i="1" u="sng" dirty="0">
                <a:solidFill>
                  <a:schemeClr val="bg1"/>
                </a:solidFill>
              </a:rPr>
              <a:t>R Code:</a:t>
            </a:r>
          </a:p>
          <a:p>
            <a:pPr algn="l"/>
            <a:r>
              <a:rPr lang="en-US" sz="1200" dirty="0">
                <a:solidFill>
                  <a:schemeClr val="bg1"/>
                </a:solidFill>
                <a:latin typeface="Cumberland AMT" panose="02070309020205020404" pitchFamily="49" charset="0"/>
                <a:cs typeface="Cumberland AMT" panose="02070309020205020404" pitchFamily="49" charset="0"/>
              </a:rPr>
              <a:t>library(</a:t>
            </a:r>
            <a:r>
              <a:rPr lang="en-US" sz="1200" dirty="0" err="1">
                <a:solidFill>
                  <a:schemeClr val="bg1"/>
                </a:solidFill>
                <a:latin typeface="Cumberland AMT" panose="02070309020205020404" pitchFamily="49" charset="0"/>
                <a:cs typeface="Cumberland AMT" panose="02070309020205020404" pitchFamily="49" charset="0"/>
              </a:rPr>
              <a:t>fpp</a:t>
            </a:r>
            <a:r>
              <a:rPr lang="en-US" sz="1200" dirty="0">
                <a:solidFill>
                  <a:schemeClr val="bg1"/>
                </a:solidFill>
                <a:latin typeface="Cumberland AMT" panose="02070309020205020404" pitchFamily="49" charset="0"/>
                <a:cs typeface="Cumberland AMT" panose="02070309020205020404" pitchFamily="49" charset="0"/>
              </a:rPr>
              <a:t>)</a:t>
            </a:r>
          </a:p>
          <a:p>
            <a:pPr algn="l"/>
            <a:r>
              <a:rPr lang="en-US" sz="1200" dirty="0">
                <a:solidFill>
                  <a:schemeClr val="bg1"/>
                </a:solidFill>
                <a:latin typeface="Cumberland AMT" panose="02070309020205020404" pitchFamily="49" charset="0"/>
                <a:cs typeface="Cumberland AMT" panose="02070309020205020404" pitchFamily="49" charset="0"/>
              </a:rPr>
              <a:t>fit &lt;- </a:t>
            </a:r>
            <a:r>
              <a:rPr lang="en-US" sz="1200" dirty="0" err="1">
                <a:solidFill>
                  <a:schemeClr val="bg1"/>
                </a:solidFill>
                <a:latin typeface="Cumberland AMT" panose="02070309020205020404" pitchFamily="49" charset="0"/>
                <a:cs typeface="Cumberland AMT" panose="02070309020205020404" pitchFamily="49" charset="0"/>
              </a:rPr>
              <a:t>stl</a:t>
            </a:r>
            <a:r>
              <a:rPr lang="en-US" sz="1200" dirty="0">
                <a:solidFill>
                  <a:schemeClr val="bg1"/>
                </a:solidFill>
                <a:latin typeface="Cumberland AMT" panose="02070309020205020404" pitchFamily="49" charset="0"/>
                <a:cs typeface="Cumberland AMT" panose="02070309020205020404" pitchFamily="49" charset="0"/>
              </a:rPr>
              <a:t>(</a:t>
            </a:r>
            <a:r>
              <a:rPr lang="en-US" sz="1200" dirty="0" err="1">
                <a:solidFill>
                  <a:schemeClr val="bg1"/>
                </a:solidFill>
                <a:latin typeface="Cumberland AMT" panose="02070309020205020404" pitchFamily="49" charset="0"/>
                <a:cs typeface="Cumberland AMT" panose="02070309020205020404" pitchFamily="49" charset="0"/>
              </a:rPr>
              <a:t>elecequip</a:t>
            </a:r>
            <a:r>
              <a:rPr lang="en-US" sz="1200" dirty="0">
                <a:solidFill>
                  <a:schemeClr val="bg1"/>
                </a:solidFill>
                <a:latin typeface="Cumberland AMT" panose="02070309020205020404" pitchFamily="49" charset="0"/>
                <a:cs typeface="Cumberland AMT" panose="02070309020205020404" pitchFamily="49" charset="0"/>
              </a:rPr>
              <a:t>, </a:t>
            </a:r>
            <a:r>
              <a:rPr lang="en-US" sz="1200" dirty="0" err="1">
                <a:solidFill>
                  <a:schemeClr val="bg1"/>
                </a:solidFill>
                <a:latin typeface="Cumberland AMT" panose="02070309020205020404" pitchFamily="49" charset="0"/>
                <a:cs typeface="Cumberland AMT" panose="02070309020205020404" pitchFamily="49" charset="0"/>
              </a:rPr>
              <a:t>s.window</a:t>
            </a:r>
            <a:r>
              <a:rPr lang="en-US" sz="1200" dirty="0">
                <a:solidFill>
                  <a:schemeClr val="bg1"/>
                </a:solidFill>
                <a:latin typeface="Cumberland AMT" panose="02070309020205020404" pitchFamily="49" charset="0"/>
                <a:cs typeface="Cumberland AMT" panose="02070309020205020404" pitchFamily="49" charset="0"/>
              </a:rPr>
              <a:t>=5)</a:t>
            </a:r>
          </a:p>
          <a:p>
            <a:pPr algn="l"/>
            <a:r>
              <a:rPr lang="en-US" sz="1200" dirty="0">
                <a:solidFill>
                  <a:schemeClr val="bg1"/>
                </a:solidFill>
                <a:latin typeface="Cumberland AMT" panose="02070309020205020404" pitchFamily="49" charset="0"/>
                <a:cs typeface="Cumberland AMT" panose="02070309020205020404" pitchFamily="49" charset="0"/>
              </a:rPr>
              <a:t>plot(fit)</a:t>
            </a:r>
          </a:p>
        </p:txBody>
      </p:sp>
    </p:spTree>
    <p:extLst>
      <p:ext uri="{BB962C8B-B14F-4D97-AF65-F5344CB8AC3E}">
        <p14:creationId xmlns:p14="http://schemas.microsoft.com/office/powerpoint/2010/main" val="3488270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Decomposition Based Models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latin typeface="Arial" charset="0"/>
            </a:endParaRPr>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STL Model</a:t>
            </a:r>
          </a:p>
        </p:txBody>
      </p:sp>
      <p:sp>
        <p:nvSpPr>
          <p:cNvPr id="5" name="Rectangle 4"/>
          <p:cNvSpPr/>
          <p:nvPr/>
        </p:nvSpPr>
        <p:spPr>
          <a:xfrm>
            <a:off x="533399" y="1648280"/>
            <a:ext cx="8186057" cy="2831544"/>
          </a:xfrm>
          <a:prstGeom prst="rect">
            <a:avLst/>
          </a:prstGeom>
        </p:spPr>
        <p:txBody>
          <a:bodyPr wrap="square">
            <a:spAutoFit/>
          </a:bodyPr>
          <a:lstStyle/>
          <a:p>
            <a:pPr algn="l"/>
            <a:r>
              <a:rPr lang="en-US" sz="1200" i="1" dirty="0"/>
              <a:t>While decomposition is primarily useful for studying time series data, and exploring the historical changes over time, it can also be used in forecasting.</a:t>
            </a:r>
          </a:p>
          <a:p>
            <a:pPr algn="l"/>
            <a:endParaRPr lang="en-US" sz="1200" i="1" dirty="0"/>
          </a:p>
          <a:p>
            <a:pPr algn="l"/>
            <a:r>
              <a:rPr lang="en-US" sz="1200" i="1" dirty="0"/>
              <a:t>Assuming an additive decomposition, the decomposed time series can be written as</a:t>
            </a:r>
          </a:p>
          <a:p>
            <a:pPr algn="l"/>
            <a:r>
              <a:rPr lang="en-US" sz="1200" i="1" dirty="0"/>
              <a:t>Where A</a:t>
            </a:r>
            <a:r>
              <a:rPr lang="en-US" sz="1200" i="1" baseline="-25000" dirty="0"/>
              <a:t>t </a:t>
            </a:r>
            <a:r>
              <a:rPr lang="en-US" sz="1200" i="1" dirty="0"/>
              <a:t>= </a:t>
            </a:r>
            <a:r>
              <a:rPr lang="en-US" sz="1200" i="1" dirty="0" err="1"/>
              <a:t>T</a:t>
            </a:r>
            <a:r>
              <a:rPr lang="en-US" sz="1200" i="1" baseline="-25000" dirty="0" err="1"/>
              <a:t>t</a:t>
            </a:r>
            <a:r>
              <a:rPr lang="en-US" sz="1200" i="1" baseline="-25000" dirty="0"/>
              <a:t> </a:t>
            </a:r>
            <a:r>
              <a:rPr lang="en-US" sz="1200" i="1" dirty="0"/>
              <a:t>+ E</a:t>
            </a:r>
            <a:r>
              <a:rPr lang="en-US" sz="1200" i="1" baseline="-25000" dirty="0"/>
              <a:t>t</a:t>
            </a:r>
            <a:r>
              <a:rPr lang="en-US" sz="1200" i="1" dirty="0"/>
              <a:t> is the seasonally adjusted component.</a:t>
            </a:r>
          </a:p>
          <a:p>
            <a:pPr algn="l"/>
            <a:endParaRPr lang="en-US" sz="1200" i="1" dirty="0"/>
          </a:p>
          <a:p>
            <a:pPr algn="l"/>
            <a:r>
              <a:rPr lang="en-US" sz="1200" i="1" dirty="0"/>
              <a:t>To forecast a decomposed time series, we separately forecast the seasonal component, S</a:t>
            </a:r>
            <a:r>
              <a:rPr lang="en-US" sz="1200" i="1" baseline="-25000" dirty="0"/>
              <a:t>t</a:t>
            </a:r>
            <a:r>
              <a:rPr lang="en-US" sz="1200" i="1" dirty="0"/>
              <a:t>, and the seasonally adjusted component A</a:t>
            </a:r>
            <a:r>
              <a:rPr lang="en-US" sz="1200" i="1" baseline="-25000" dirty="0"/>
              <a:t>t</a:t>
            </a:r>
            <a:r>
              <a:rPr lang="en-US" sz="1200" i="1" dirty="0"/>
              <a:t>. It is usually assumed that the seasonal component is unchanging, or changing extremely slowly, and so it is forecast by simply taking the last year of the estimated component. In other words, a seasonal naïve method is used for the seasonal component.</a:t>
            </a:r>
          </a:p>
          <a:p>
            <a:pPr algn="l"/>
            <a:r>
              <a:rPr lang="en-US" sz="1200" i="1" dirty="0"/>
              <a:t>	To forecast the seasonally adjusted component, any non-seasonal forecasting method may be used. For example, a random walk with drift model, or Holt’s method (discussed in the next chapter), or a non-seasonal ARIMA model may be used.</a:t>
            </a:r>
          </a:p>
          <a:p>
            <a:pPr algn="l"/>
            <a:endParaRPr lang="en-US" sz="1200" i="1" dirty="0"/>
          </a:p>
          <a:p>
            <a:endParaRPr lang="en-US"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660" y="2097178"/>
            <a:ext cx="11906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843" y="4066040"/>
            <a:ext cx="5882031" cy="2231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Object 5"/>
          <p:cNvGraphicFramePr>
            <a:graphicFrameLocks noChangeAspect="1"/>
          </p:cNvGraphicFramePr>
          <p:nvPr>
            <p:extLst>
              <p:ext uri="{D42A27DB-BD31-4B8C-83A1-F6EECF244321}">
                <p14:modId xmlns:p14="http://schemas.microsoft.com/office/powerpoint/2010/main" val="33982113"/>
              </p:ext>
            </p:extLst>
          </p:nvPr>
        </p:nvGraphicFramePr>
        <p:xfrm>
          <a:off x="6955972" y="4479824"/>
          <a:ext cx="1110343" cy="936852"/>
        </p:xfrm>
        <a:graphic>
          <a:graphicData uri="http://schemas.openxmlformats.org/presentationml/2006/ole">
            <mc:AlternateContent xmlns:mc="http://schemas.openxmlformats.org/markup-compatibility/2006">
              <mc:Choice xmlns:v="urn:schemas-microsoft-com:vml" Requires="v">
                <p:oleObj spid="_x0000_s11382" name="Packager Shell Object" showAsIcon="1" r:id="rId5" imgW="914400" imgH="771480" progId="Package">
                  <p:embed/>
                </p:oleObj>
              </mc:Choice>
              <mc:Fallback>
                <p:oleObj name="Packager Shell Object" showAsIcon="1" r:id="rId5" imgW="914400" imgH="771480" progId="Package">
                  <p:embed/>
                  <p:pic>
                    <p:nvPicPr>
                      <p:cNvPr id="0" name=""/>
                      <p:cNvPicPr/>
                      <p:nvPr/>
                    </p:nvPicPr>
                    <p:blipFill>
                      <a:blip r:embed="rId6"/>
                      <a:stretch>
                        <a:fillRect/>
                      </a:stretch>
                    </p:blipFill>
                    <p:spPr>
                      <a:xfrm>
                        <a:off x="6955972" y="4479824"/>
                        <a:ext cx="1110343" cy="936852"/>
                      </a:xfrm>
                      <a:prstGeom prst="rect">
                        <a:avLst/>
                      </a:prstGeom>
                    </p:spPr>
                  </p:pic>
                </p:oleObj>
              </mc:Fallback>
            </mc:AlternateContent>
          </a:graphicData>
        </a:graphic>
      </p:graphicFrame>
    </p:spTree>
    <p:extLst>
      <p:ext uri="{BB962C8B-B14F-4D97-AF65-F5344CB8AC3E}">
        <p14:creationId xmlns:p14="http://schemas.microsoft.com/office/powerpoint/2010/main" val="424661505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Decomposition Based Models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latin typeface="Arial" charset="0"/>
            </a:endParaRPr>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Theta Model</a:t>
            </a:r>
          </a:p>
        </p:txBody>
      </p:sp>
      <p:sp>
        <p:nvSpPr>
          <p:cNvPr id="10246" name="TextBox 3"/>
          <p:cNvSpPr txBox="1">
            <a:spLocks noChangeArrowheads="1"/>
          </p:cNvSpPr>
          <p:nvPr/>
        </p:nvSpPr>
        <p:spPr bwMode="auto">
          <a:xfrm>
            <a:off x="343582" y="1539426"/>
            <a:ext cx="8721725"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itchFamily="34" charset="0"/>
              </a:defRPr>
            </a:lvl1pPr>
            <a:lvl2pPr marL="742950" indent="-285750" eaLnBrk="0" hangingPunct="0">
              <a:defRPr sz="1000">
                <a:solidFill>
                  <a:schemeClr val="tx1"/>
                </a:solidFill>
                <a:latin typeface="Arial" pitchFamily="34" charset="0"/>
              </a:defRPr>
            </a:lvl2pPr>
            <a:lvl3pPr marL="1143000" indent="-228600" eaLnBrk="0" hangingPunct="0">
              <a:defRPr sz="1000">
                <a:solidFill>
                  <a:schemeClr val="tx1"/>
                </a:solidFill>
                <a:latin typeface="Arial" pitchFamily="34" charset="0"/>
              </a:defRPr>
            </a:lvl3pPr>
            <a:lvl4pPr marL="1600200" indent="-228600" eaLnBrk="0" hangingPunct="0">
              <a:defRPr sz="1000">
                <a:solidFill>
                  <a:schemeClr val="tx1"/>
                </a:solidFill>
                <a:latin typeface="Arial" pitchFamily="34" charset="0"/>
              </a:defRPr>
            </a:lvl4pPr>
            <a:lvl5pPr marL="2057400" indent="-228600" eaLnBrk="0" hangingPunct="0">
              <a:defRPr sz="1000">
                <a:solidFill>
                  <a:schemeClr val="tx1"/>
                </a:solidFill>
                <a:latin typeface="Arial" pitchFamily="34" charset="0"/>
              </a:defRPr>
            </a:lvl5pPr>
            <a:lvl6pPr marL="2514600" indent="-228600" algn="ctr" eaLnBrk="0" fontAlgn="base" hangingPunct="0">
              <a:spcBef>
                <a:spcPct val="0"/>
              </a:spcBef>
              <a:spcAft>
                <a:spcPct val="0"/>
              </a:spcAft>
              <a:defRPr sz="1000">
                <a:solidFill>
                  <a:schemeClr val="tx1"/>
                </a:solidFill>
                <a:latin typeface="Arial" pitchFamily="34" charset="0"/>
              </a:defRPr>
            </a:lvl6pPr>
            <a:lvl7pPr marL="2971800" indent="-228600" algn="ctr" eaLnBrk="0" fontAlgn="base" hangingPunct="0">
              <a:spcBef>
                <a:spcPct val="0"/>
              </a:spcBef>
              <a:spcAft>
                <a:spcPct val="0"/>
              </a:spcAft>
              <a:defRPr sz="1000">
                <a:solidFill>
                  <a:schemeClr val="tx1"/>
                </a:solidFill>
                <a:latin typeface="Arial" pitchFamily="34" charset="0"/>
              </a:defRPr>
            </a:lvl7pPr>
            <a:lvl8pPr marL="3429000" indent="-228600" algn="ctr" eaLnBrk="0" fontAlgn="base" hangingPunct="0">
              <a:spcBef>
                <a:spcPct val="0"/>
              </a:spcBef>
              <a:spcAft>
                <a:spcPct val="0"/>
              </a:spcAft>
              <a:defRPr sz="1000">
                <a:solidFill>
                  <a:schemeClr val="tx1"/>
                </a:solidFill>
                <a:latin typeface="Arial" pitchFamily="34" charset="0"/>
              </a:defRPr>
            </a:lvl8pPr>
            <a:lvl9pPr marL="3886200" indent="-228600" algn="ctr" eaLnBrk="0" fontAlgn="base" hangingPunct="0">
              <a:spcBef>
                <a:spcPct val="0"/>
              </a:spcBef>
              <a:spcAft>
                <a:spcPct val="0"/>
              </a:spcAft>
              <a:defRPr sz="1000">
                <a:solidFill>
                  <a:schemeClr val="tx1"/>
                </a:solidFill>
                <a:latin typeface="Arial" pitchFamily="34" charset="0"/>
              </a:defRPr>
            </a:lvl9pPr>
          </a:lstStyle>
          <a:p>
            <a:pPr algn="l" eaLnBrk="1" hangingPunct="1"/>
            <a:r>
              <a:rPr lang="en-US" altLang="en-US" sz="1200" b="1" i="1" dirty="0"/>
              <a:t>Understanding the THETA Method: </a:t>
            </a:r>
            <a:r>
              <a:rPr lang="en-US" altLang="en-US" sz="1200" i="1" dirty="0"/>
              <a:t>The core idea behind the Theta method is the decomposition of a time series into two lines. One representing a long-term trend, and the other captures short-term dynamics. The lines are known as theta lines, and are used to predict the original time series. The model forecast is a weighted average of the predictions obtained by the theta lines.</a:t>
            </a:r>
          </a:p>
          <a:p>
            <a:pPr algn="l" eaLnBrk="1" hangingPunct="1"/>
            <a:r>
              <a:rPr lang="en-US" altLang="en-US" sz="1200" i="1" dirty="0"/>
              <a:t>	The Theta method is based on the modification of the local curvatures of a time series through the Theta (θ) coefficient. A theta line is a weighted linear combination of the original time series data and a linear trend. For example, given the original time series Y(t) a theta line can be calculated as:</a:t>
            </a:r>
          </a:p>
          <a:p>
            <a:pPr algn="l" eaLnBrk="1" hangingPunct="1"/>
            <a:endParaRPr lang="en-US" altLang="en-US" sz="1200" i="1" dirty="0"/>
          </a:p>
          <a:p>
            <a:pPr algn="l" eaLnBrk="1" hangingPunct="1"/>
            <a:endParaRPr lang="en-US" altLang="en-US" sz="1200" i="1" dirty="0"/>
          </a:p>
          <a:p>
            <a:pPr algn="l" eaLnBrk="1" hangingPunct="1"/>
            <a:endParaRPr lang="en-US" altLang="en-US" sz="1200" i="1" dirty="0"/>
          </a:p>
          <a:p>
            <a:pPr algn="l" eaLnBrk="1" hangingPunct="1"/>
            <a:r>
              <a:rPr lang="en-US" altLang="en-US" sz="1200" i="1" dirty="0"/>
              <a:t>Where (alpha + Beta*t)  is the fitted time trend whose parameters Alpha-hat is the intercept and Beta-hat is the Slope estimated from the Data.</a:t>
            </a:r>
          </a:p>
          <a:p>
            <a:pPr algn="l" eaLnBrk="1" hangingPunct="1"/>
            <a:r>
              <a:rPr lang="en-US" altLang="en-US" sz="1200" i="1" dirty="0"/>
              <a:t>To get a feel for these theta lines consider the case where Theta =0 then the equation simply represen</a:t>
            </a:r>
            <a:r>
              <a:rPr lang="en-US" altLang="en-US" sz="1200" b="1" i="1" dirty="0"/>
              <a:t>t Linear Regression</a:t>
            </a:r>
            <a:r>
              <a:rPr lang="en-US" altLang="en-US" sz="1200" i="1" dirty="0"/>
              <a:t> Equation of the </a:t>
            </a:r>
            <a:r>
              <a:rPr lang="en-US" altLang="en-US" sz="1200" b="1" i="1" dirty="0"/>
              <a:t>Time Trend. </a:t>
            </a:r>
            <a:r>
              <a:rPr lang="en-US" altLang="en-US" sz="1200" i="1" dirty="0"/>
              <a:t>It essentially removes the curvature of the data to estimate the long-term trend component.</a:t>
            </a:r>
          </a:p>
          <a:p>
            <a:pPr algn="l">
              <a:defRPr/>
            </a:pPr>
            <a:r>
              <a:rPr lang="en-US" sz="1200" b="1" i="1" dirty="0">
                <a:latin typeface="Arial" charset="0"/>
              </a:rPr>
              <a:t>Steps in the THETA Method:</a:t>
            </a:r>
          </a:p>
          <a:p>
            <a:pPr marL="285750" indent="-285750" algn="l">
              <a:buFont typeface="Arial" panose="020B0604020202020204" pitchFamily="34" charset="0"/>
              <a:buChar char="•"/>
              <a:defRPr/>
            </a:pPr>
            <a:r>
              <a:rPr lang="en-US" sz="1200" i="1" dirty="0">
                <a:latin typeface="Arial" charset="0"/>
              </a:rPr>
              <a:t>Theta is a dynamic forecasting methodology, so you can choose the number of  theta line to use</a:t>
            </a:r>
          </a:p>
          <a:p>
            <a:pPr marL="285750" indent="-285750" algn="l">
              <a:buFont typeface="Arial" panose="020B0604020202020204" pitchFamily="34" charset="0"/>
              <a:buChar char="•"/>
              <a:defRPr/>
            </a:pPr>
            <a:r>
              <a:rPr lang="en-US" sz="1200" i="1" dirty="0">
                <a:latin typeface="Arial" charset="0"/>
              </a:rPr>
              <a:t>The Standard Theta Method (STM) uses two theta lines, with ad-hock values for θ, and equal weights for the combination of the final forecasts.</a:t>
            </a:r>
          </a:p>
          <a:p>
            <a:pPr marL="285750" indent="-285750" algn="l">
              <a:buFont typeface="Arial" panose="020B0604020202020204" pitchFamily="34" charset="0"/>
              <a:buChar char="•"/>
              <a:defRPr/>
            </a:pPr>
            <a:r>
              <a:rPr lang="en-US" sz="1200" i="1" dirty="0">
                <a:latin typeface="Arial" charset="0"/>
              </a:rPr>
              <a:t>First, the Time Series is examined for seasonality  using the auto-correlation function. A statistical test of Auto-Correlation is used to determine if the Seasonality component is Significant.</a:t>
            </a:r>
          </a:p>
          <a:p>
            <a:pPr marL="285750" indent="-285750" algn="l">
              <a:buFont typeface="Arial" panose="020B0604020202020204" pitchFamily="34" charset="0"/>
              <a:buChar char="•"/>
              <a:defRPr/>
            </a:pPr>
            <a:r>
              <a:rPr lang="en-US" sz="1200" i="1" dirty="0">
                <a:latin typeface="Arial" charset="0"/>
              </a:rPr>
              <a:t>If Seasonality is evident , perform a seasonal decomposition assuming a multiplicative relationship of the Seasonal Components.</a:t>
            </a:r>
          </a:p>
          <a:p>
            <a:pPr marL="285750" indent="-285750" algn="l">
              <a:buFont typeface="Arial" panose="020B0604020202020204" pitchFamily="34" charset="0"/>
              <a:buChar char="•"/>
              <a:defRPr/>
            </a:pPr>
            <a:r>
              <a:rPr lang="en-US" sz="1200" i="1" dirty="0">
                <a:latin typeface="Arial" charset="0"/>
              </a:rPr>
              <a:t>The time series is decomposed into two lines, the linear regression time trend </a:t>
            </a:r>
            <a:r>
              <a:rPr lang="en-US" sz="1200" i="1" dirty="0" err="1">
                <a:latin typeface="Arial" charset="0"/>
              </a:rPr>
              <a:t>Z</a:t>
            </a:r>
            <a:r>
              <a:rPr lang="en-US" sz="1200" i="1" baseline="-25000" dirty="0" err="1">
                <a:latin typeface="Arial" charset="0"/>
              </a:rPr>
              <a:t>t</a:t>
            </a:r>
            <a:r>
              <a:rPr lang="en-US" sz="1200" i="1" dirty="0">
                <a:latin typeface="Arial" charset="0"/>
              </a:rPr>
              <a:t>(0), and the theta line </a:t>
            </a:r>
            <a:r>
              <a:rPr lang="en-US" sz="1200" i="1" dirty="0" err="1">
                <a:latin typeface="Arial" charset="0"/>
              </a:rPr>
              <a:t>Z</a:t>
            </a:r>
            <a:r>
              <a:rPr lang="en-US" sz="1200" i="1" baseline="-25000" dirty="0" err="1">
                <a:latin typeface="Arial" charset="0"/>
              </a:rPr>
              <a:t>t</a:t>
            </a:r>
            <a:r>
              <a:rPr lang="en-US" sz="1200" i="1" dirty="0">
                <a:latin typeface="Arial" charset="0"/>
              </a:rPr>
              <a:t>(2). Notice </a:t>
            </a:r>
            <a:r>
              <a:rPr lang="en-US" sz="1200" i="1" dirty="0" err="1">
                <a:latin typeface="Arial" charset="0"/>
              </a:rPr>
              <a:t>Z</a:t>
            </a:r>
            <a:r>
              <a:rPr lang="en-US" sz="1200" i="1" baseline="-25000" dirty="0" err="1">
                <a:latin typeface="Arial" charset="0"/>
              </a:rPr>
              <a:t>t</a:t>
            </a:r>
            <a:r>
              <a:rPr lang="en-US" sz="1200" i="1" dirty="0">
                <a:latin typeface="Arial" charset="0"/>
              </a:rPr>
              <a:t>(2) doubles the local curvatures of the series to approximate the short-term behavior.</a:t>
            </a:r>
          </a:p>
          <a:p>
            <a:pPr algn="l" eaLnBrk="1" hangingPunct="1"/>
            <a:endParaRPr lang="en-US" altLang="en-US" sz="1200" i="1" dirty="0"/>
          </a:p>
        </p:txBody>
      </p:sp>
      <p:pic>
        <p:nvPicPr>
          <p:cNvPr id="1024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6365" y="2886976"/>
            <a:ext cx="3452809" cy="54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935090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Decomposition Based Models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latin typeface="Arial" charset="0"/>
            </a:endParaRPr>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Steps for Theta Method Estimation</a:t>
            </a:r>
          </a:p>
        </p:txBody>
      </p:sp>
      <p:sp>
        <p:nvSpPr>
          <p:cNvPr id="4" name="TextBox 3"/>
          <p:cNvSpPr txBox="1"/>
          <p:nvPr/>
        </p:nvSpPr>
        <p:spPr>
          <a:xfrm>
            <a:off x="246063" y="1555750"/>
            <a:ext cx="8720137" cy="4185761"/>
          </a:xfrm>
          <a:prstGeom prst="rect">
            <a:avLst/>
          </a:prstGeom>
          <a:noFill/>
        </p:spPr>
        <p:txBody>
          <a:bodyPr>
            <a:spAutoFit/>
          </a:bodyPr>
          <a:lstStyle/>
          <a:p>
            <a:pPr marL="285750" indent="-285750" algn="l">
              <a:buFont typeface="Arial" panose="020B0604020202020204" pitchFamily="34" charset="0"/>
              <a:buChar char="•"/>
              <a:defRPr/>
            </a:pPr>
            <a:r>
              <a:rPr lang="en-US" sz="1400" i="1" dirty="0" err="1"/>
              <a:t>Z</a:t>
            </a:r>
            <a:r>
              <a:rPr lang="en-US" sz="1400" i="1" baseline="-25000" dirty="0" err="1"/>
              <a:t>t</a:t>
            </a:r>
            <a:r>
              <a:rPr lang="en-US" sz="1400" i="1" dirty="0"/>
              <a:t>(0) is extrapolated by linear regression, and </a:t>
            </a:r>
            <a:r>
              <a:rPr lang="en-US" sz="1400" i="1" dirty="0" err="1"/>
              <a:t>Z</a:t>
            </a:r>
            <a:r>
              <a:rPr lang="en-US" sz="1400" i="1" baseline="-25000" dirty="0" err="1"/>
              <a:t>t</a:t>
            </a:r>
            <a:r>
              <a:rPr lang="en-US" sz="1400" i="1" dirty="0"/>
              <a:t>(2) is extrapolated using the simple exponential smoothing model.</a:t>
            </a:r>
          </a:p>
          <a:p>
            <a:pPr marL="285750" indent="-285750" algn="l">
              <a:buFont typeface="Arial" panose="020B0604020202020204" pitchFamily="34" charset="0"/>
              <a:buChar char="•"/>
              <a:defRPr/>
            </a:pPr>
            <a:r>
              <a:rPr lang="en-US" sz="1400" i="1" dirty="0"/>
              <a:t>The forecasts produced from the extrapolation of the two lines are combined with equal weights (50%-50%).</a:t>
            </a:r>
          </a:p>
          <a:p>
            <a:pPr marL="285750" indent="-285750" algn="l">
              <a:buFont typeface="Arial" panose="020B0604020202020204" pitchFamily="34" charset="0"/>
              <a:buChar char="•"/>
              <a:defRPr/>
            </a:pPr>
            <a:r>
              <a:rPr lang="en-US" sz="1400" i="1" dirty="0"/>
              <a:t>Finally if the forecasts were de-seasonalised in step-1 , the seasonal component is added back to arrive at the final Forecast.</a:t>
            </a:r>
          </a:p>
          <a:p>
            <a:pPr algn="l">
              <a:defRPr/>
            </a:pPr>
            <a:endParaRPr lang="en-US" sz="1400" b="1" i="1" dirty="0"/>
          </a:p>
          <a:p>
            <a:pPr algn="l">
              <a:defRPr/>
            </a:pPr>
            <a:r>
              <a:rPr lang="en-US" sz="1400" b="1" i="1" dirty="0"/>
              <a:t>Alternative Theta Method: </a:t>
            </a:r>
            <a:r>
              <a:rPr lang="en-US" sz="1400" i="1" dirty="0"/>
              <a:t>The Optimized theta method (OTM) offers a slight variation on Simple theta method (STM) but computationally more intensive. In the OTM, θ(hat) is obtained by minimizing the one step ahead prediction error.</a:t>
            </a:r>
          </a:p>
          <a:p>
            <a:pPr algn="l">
              <a:defRPr/>
            </a:pPr>
            <a:r>
              <a:rPr lang="en-US" sz="1400" i="1" dirty="0"/>
              <a:t>	The Dynamic Optimized Theta Model (DOTM) uses a state space model to select the best short-term theta line and dynamically revises the long-term theta.</a:t>
            </a:r>
          </a:p>
          <a:p>
            <a:pPr algn="l">
              <a:defRPr/>
            </a:pPr>
            <a:endParaRPr lang="en-US" sz="1400" i="1" dirty="0"/>
          </a:p>
          <a:p>
            <a:pPr algn="l">
              <a:defRPr/>
            </a:pPr>
            <a:r>
              <a:rPr lang="en-US" sz="1400" b="1" i="1" dirty="0"/>
              <a:t>Advantage of Theta Method: </a:t>
            </a:r>
            <a:r>
              <a:rPr lang="en-US" sz="1400" i="1" dirty="0"/>
              <a:t>The basic theta method is very simple to understand. It only uses two lines (</a:t>
            </a:r>
            <a:r>
              <a:rPr lang="en-US" sz="1400" i="1" dirty="0" err="1"/>
              <a:t>Z</a:t>
            </a:r>
            <a:r>
              <a:rPr lang="en-US" sz="1400" i="1" baseline="-25000" dirty="0" err="1"/>
              <a:t>t</a:t>
            </a:r>
            <a:r>
              <a:rPr lang="en-US" sz="1400" i="1" dirty="0"/>
              <a:t>(0), and </a:t>
            </a:r>
            <a:r>
              <a:rPr lang="en-US" sz="1400" i="1" dirty="0" err="1"/>
              <a:t>Z</a:t>
            </a:r>
            <a:r>
              <a:rPr lang="en-US" sz="1400" i="1" baseline="-25000" dirty="0" err="1"/>
              <a:t>t</a:t>
            </a:r>
            <a:r>
              <a:rPr lang="en-US" sz="1400" i="1" dirty="0"/>
              <a:t>(2)) to generate forecasts. It does not require extensive training in statistics or detailed mathematical knowledge before it can be applied. It can be used on data with or without a trend, and whether seasonality is present.</a:t>
            </a:r>
          </a:p>
          <a:p>
            <a:pPr algn="l">
              <a:defRPr/>
            </a:pPr>
            <a:endParaRPr lang="en-US" sz="1400" i="1" dirty="0"/>
          </a:p>
          <a:p>
            <a:pPr algn="l">
              <a:defRPr/>
            </a:pPr>
            <a:endParaRPr lang="en-US" sz="1400" i="1" dirty="0"/>
          </a:p>
        </p:txBody>
      </p:sp>
    </p:spTree>
    <p:extLst>
      <p:ext uri="{BB962C8B-B14F-4D97-AF65-F5344CB8AC3E}">
        <p14:creationId xmlns:p14="http://schemas.microsoft.com/office/powerpoint/2010/main" val="13831688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Decomposition of a time series </a:t>
            </a:r>
          </a:p>
        </p:txBody>
      </p:sp>
      <p:sp>
        <p:nvSpPr>
          <p:cNvPr id="10246" name="TextBox 3"/>
          <p:cNvSpPr txBox="1">
            <a:spLocks noChangeArrowheads="1"/>
          </p:cNvSpPr>
          <p:nvPr/>
        </p:nvSpPr>
        <p:spPr bwMode="auto">
          <a:xfrm>
            <a:off x="300038" y="1474434"/>
            <a:ext cx="8721725"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algn="l" eaLnBrk="1" hangingPunct="1"/>
            <a:endParaRPr lang="en-US" altLang="en-US" sz="1600" b="1" i="1" dirty="0"/>
          </a:p>
          <a:p>
            <a:pPr eaLnBrk="1" hangingPunct="1"/>
            <a:r>
              <a:rPr lang="en-US" altLang="en-US" sz="1600" b="1" i="1" dirty="0" err="1"/>
              <a:t>Y</a:t>
            </a:r>
            <a:r>
              <a:rPr lang="en-US" altLang="en-US" sz="1600" b="1" i="1" baseline="-25000" dirty="0" err="1"/>
              <a:t>t</a:t>
            </a:r>
            <a:r>
              <a:rPr lang="en-US" altLang="en-US" sz="1600" b="1" i="1" dirty="0"/>
              <a:t> = f (L</a:t>
            </a:r>
            <a:r>
              <a:rPr lang="en-US" altLang="en-US" sz="1600" b="1" i="1" baseline="-25000" dirty="0"/>
              <a:t>t</a:t>
            </a:r>
            <a:r>
              <a:rPr lang="en-US" altLang="en-US" sz="1600" b="1" i="1" dirty="0"/>
              <a:t> , T</a:t>
            </a:r>
            <a:r>
              <a:rPr lang="en-US" altLang="en-US" sz="1600" b="1" i="1" baseline="-25000" dirty="0"/>
              <a:t>t </a:t>
            </a:r>
            <a:r>
              <a:rPr lang="en-US" altLang="en-US" sz="1600" b="1" i="1" dirty="0"/>
              <a:t>, S</a:t>
            </a:r>
            <a:r>
              <a:rPr lang="en-US" altLang="en-US" sz="1600" b="1" i="1" baseline="-25000" dirty="0"/>
              <a:t>t </a:t>
            </a:r>
            <a:r>
              <a:rPr lang="en-US" altLang="en-US" sz="1600" b="1" i="1" dirty="0"/>
              <a:t>, E</a:t>
            </a:r>
            <a:r>
              <a:rPr lang="en-US" altLang="en-US" sz="1600" b="1" i="1" baseline="-25000" dirty="0"/>
              <a:t>t</a:t>
            </a:r>
            <a:r>
              <a:rPr lang="en-US" altLang="en-US" sz="1600" b="1" i="1" dirty="0"/>
              <a:t> )  </a:t>
            </a:r>
          </a:p>
          <a:p>
            <a:pPr lvl="3" algn="l" eaLnBrk="1" hangingPunct="1"/>
            <a:r>
              <a:rPr lang="en-US" altLang="en-US" sz="1200" i="1" dirty="0"/>
              <a:t>Where,     </a:t>
            </a:r>
            <a:r>
              <a:rPr lang="en-US" altLang="en-US" sz="1200" i="1" dirty="0" err="1"/>
              <a:t>y</a:t>
            </a:r>
            <a:r>
              <a:rPr lang="en-US" altLang="en-US" sz="1200" i="1" baseline="-25000" dirty="0" err="1"/>
              <a:t>t</a:t>
            </a:r>
            <a:r>
              <a:rPr lang="en-US" altLang="en-US" sz="1200" i="1" dirty="0"/>
              <a:t> = data at period t, </a:t>
            </a:r>
          </a:p>
          <a:p>
            <a:pPr lvl="3" algn="l" eaLnBrk="1" hangingPunct="1"/>
            <a:r>
              <a:rPr lang="en-US" altLang="en-US" sz="1200" i="1" dirty="0"/>
              <a:t>		     L</a:t>
            </a:r>
            <a:r>
              <a:rPr lang="en-US" altLang="en-US" sz="1200" i="1" baseline="-25000" dirty="0"/>
              <a:t>t</a:t>
            </a:r>
            <a:r>
              <a:rPr lang="en-US" altLang="en-US" sz="1200" i="1" dirty="0"/>
              <a:t> = Level component at time period t,</a:t>
            </a:r>
          </a:p>
          <a:p>
            <a:pPr lvl="3" algn="l" eaLnBrk="1" hangingPunct="1"/>
            <a:r>
              <a:rPr lang="en-US" altLang="en-US" sz="1200" i="1" dirty="0"/>
              <a:t>                S</a:t>
            </a:r>
            <a:r>
              <a:rPr lang="en-US" altLang="en-US" sz="1200" i="1" baseline="-25000" dirty="0"/>
              <a:t>t</a:t>
            </a:r>
            <a:r>
              <a:rPr lang="en-US" altLang="en-US" sz="1200" i="1" dirty="0"/>
              <a:t> = seasonal component at period t, </a:t>
            </a:r>
          </a:p>
          <a:p>
            <a:pPr lvl="3" algn="l" eaLnBrk="1" hangingPunct="1"/>
            <a:r>
              <a:rPr lang="en-US" altLang="en-US" sz="1200" i="1" dirty="0"/>
              <a:t>                </a:t>
            </a:r>
            <a:r>
              <a:rPr lang="en-US" altLang="en-US" sz="1200" i="1" dirty="0" err="1"/>
              <a:t>T</a:t>
            </a:r>
            <a:r>
              <a:rPr lang="en-US" altLang="en-US" sz="1200" i="1" baseline="-25000" dirty="0" err="1"/>
              <a:t>t</a:t>
            </a:r>
            <a:r>
              <a:rPr lang="en-US" altLang="en-US" sz="1200" i="1" dirty="0"/>
              <a:t> = trend-cycle component at period t and </a:t>
            </a:r>
          </a:p>
          <a:p>
            <a:pPr lvl="3" algn="l" eaLnBrk="1" hangingPunct="1"/>
            <a:r>
              <a:rPr lang="en-US" altLang="en-US" sz="1200" i="1" dirty="0"/>
              <a:t>                E</a:t>
            </a:r>
            <a:r>
              <a:rPr lang="en-US" altLang="en-US" sz="1200" i="1" baseline="-25000" dirty="0"/>
              <a:t>t</a:t>
            </a:r>
            <a:r>
              <a:rPr lang="en-US" altLang="en-US" sz="1200" i="1" dirty="0"/>
              <a:t> = remainder (or irregular or error) component at period t. Then,</a:t>
            </a:r>
          </a:p>
          <a:p>
            <a:pPr marL="285750" indent="-285750" algn="l" eaLnBrk="1" hangingPunct="1">
              <a:buFont typeface="Arial" panose="020B0604020202020204" pitchFamily="34" charset="0"/>
              <a:buChar char="•"/>
            </a:pPr>
            <a:r>
              <a:rPr lang="en-US" altLang="en-US" sz="1200" i="1" dirty="0"/>
              <a:t>Additive Model: </a:t>
            </a:r>
            <a:r>
              <a:rPr lang="en-US" altLang="en-US" sz="1200" b="1" i="1" dirty="0" err="1"/>
              <a:t>y</a:t>
            </a:r>
            <a:r>
              <a:rPr lang="en-US" altLang="en-US" sz="1200" b="1" i="1" baseline="-25000" dirty="0" err="1"/>
              <a:t>t</a:t>
            </a:r>
            <a:r>
              <a:rPr lang="en-US" altLang="en-US" sz="1200" b="1" i="1" baseline="-25000" dirty="0"/>
              <a:t> </a:t>
            </a:r>
            <a:r>
              <a:rPr lang="en-US" altLang="en-US" sz="1200" b="1" i="1" dirty="0"/>
              <a:t>= L</a:t>
            </a:r>
            <a:r>
              <a:rPr lang="en-US" altLang="en-US" sz="1200" b="1" i="1" baseline="-25000" dirty="0"/>
              <a:t>t </a:t>
            </a:r>
            <a:r>
              <a:rPr lang="en-US" altLang="en-US" sz="1200" b="1" i="1" dirty="0"/>
              <a:t>+ T</a:t>
            </a:r>
            <a:r>
              <a:rPr lang="en-US" altLang="en-US" sz="1200" b="1" i="1" baseline="-25000" dirty="0"/>
              <a:t>t </a:t>
            </a:r>
            <a:r>
              <a:rPr lang="en-US" altLang="en-US" sz="1200" b="1" i="1" dirty="0"/>
              <a:t>+ S</a:t>
            </a:r>
            <a:r>
              <a:rPr lang="en-US" altLang="en-US" sz="1200" b="1" i="1" baseline="-25000" dirty="0"/>
              <a:t>t </a:t>
            </a:r>
            <a:r>
              <a:rPr lang="en-US" altLang="en-US" sz="1200" b="1" i="1" dirty="0"/>
              <a:t>+ E</a:t>
            </a:r>
            <a:r>
              <a:rPr lang="en-US" altLang="en-US" sz="1200" b="1" i="1" baseline="-25000" dirty="0"/>
              <a:t>t</a:t>
            </a:r>
            <a:r>
              <a:rPr lang="en-US" altLang="en-US" sz="1200" i="1" baseline="-25000" dirty="0"/>
              <a:t>.</a:t>
            </a:r>
          </a:p>
          <a:p>
            <a:pPr marL="285750" indent="-285750" algn="l" eaLnBrk="1" hangingPunct="1">
              <a:buFont typeface="Arial" panose="020B0604020202020204" pitchFamily="34" charset="0"/>
              <a:buChar char="•"/>
            </a:pPr>
            <a:r>
              <a:rPr lang="en-US" altLang="en-US" sz="1200" i="1" dirty="0"/>
              <a:t>Multiplicative model: </a:t>
            </a:r>
            <a:r>
              <a:rPr lang="en-US" altLang="en-US" sz="1200" b="1" i="1" dirty="0" err="1"/>
              <a:t>y</a:t>
            </a:r>
            <a:r>
              <a:rPr lang="en-US" altLang="en-US" sz="1200" b="1" i="1" baseline="-25000" dirty="0" err="1"/>
              <a:t>t</a:t>
            </a:r>
            <a:r>
              <a:rPr lang="en-US" altLang="en-US" sz="1200" b="1" i="1" baseline="-25000" dirty="0"/>
              <a:t> </a:t>
            </a:r>
            <a:r>
              <a:rPr lang="en-US" altLang="en-US" sz="1200" b="1" i="1" dirty="0"/>
              <a:t>=L</a:t>
            </a:r>
            <a:r>
              <a:rPr lang="en-US" altLang="en-US" sz="1200" b="1" i="1" baseline="-25000" dirty="0"/>
              <a:t>t </a:t>
            </a:r>
            <a:r>
              <a:rPr lang="en-US" altLang="en-US" sz="1200" b="1" i="1" dirty="0"/>
              <a:t>* T</a:t>
            </a:r>
            <a:r>
              <a:rPr lang="en-US" altLang="en-US" sz="1200" b="1" i="1" baseline="-25000" dirty="0"/>
              <a:t>t </a:t>
            </a:r>
            <a:r>
              <a:rPr lang="en-US" altLang="en-US" sz="1200" b="1" i="1" dirty="0"/>
              <a:t>* S</a:t>
            </a:r>
            <a:r>
              <a:rPr lang="en-US" altLang="en-US" sz="1200" b="1" i="1" baseline="-25000" dirty="0"/>
              <a:t>t </a:t>
            </a:r>
            <a:r>
              <a:rPr lang="en-US" altLang="en-US" sz="1200" b="1" i="1" dirty="0"/>
              <a:t>* E</a:t>
            </a:r>
            <a:r>
              <a:rPr lang="en-US" altLang="en-US" sz="1200" b="1" i="1" baseline="-25000" dirty="0"/>
              <a:t>t</a:t>
            </a:r>
            <a:r>
              <a:rPr lang="en-US" altLang="en-US" sz="1200" i="1" dirty="0"/>
              <a:t> or equivalently, </a:t>
            </a:r>
            <a:r>
              <a:rPr lang="en-US" altLang="en-US" sz="1200" b="1" i="1" dirty="0"/>
              <a:t>log </a:t>
            </a:r>
            <a:r>
              <a:rPr lang="en-US" altLang="en-US" sz="1200" b="1" i="1" dirty="0" err="1"/>
              <a:t>y</a:t>
            </a:r>
            <a:r>
              <a:rPr lang="en-US" altLang="en-US" sz="1200" b="1" i="1" baseline="-25000" dirty="0" err="1"/>
              <a:t>t</a:t>
            </a:r>
            <a:r>
              <a:rPr lang="en-US" altLang="en-US" sz="1200" b="1" i="1" baseline="-25000" dirty="0"/>
              <a:t> </a:t>
            </a:r>
            <a:r>
              <a:rPr lang="en-US" altLang="en-US" sz="1200" b="1" i="1" dirty="0"/>
              <a:t>= log L</a:t>
            </a:r>
            <a:r>
              <a:rPr lang="en-US" altLang="en-US" sz="1200" b="1" i="1" baseline="-25000" dirty="0"/>
              <a:t>t</a:t>
            </a:r>
            <a:r>
              <a:rPr lang="en-US" altLang="en-US" sz="1200" b="1" i="1" dirty="0"/>
              <a:t> + log T</a:t>
            </a:r>
            <a:r>
              <a:rPr lang="en-US" altLang="en-US" sz="1200" b="1" i="1" baseline="-25000" dirty="0"/>
              <a:t>t </a:t>
            </a:r>
            <a:r>
              <a:rPr lang="en-US" altLang="en-US" sz="1200" b="1" i="1" dirty="0"/>
              <a:t>+ log S</a:t>
            </a:r>
            <a:r>
              <a:rPr lang="en-US" altLang="en-US" sz="1200" b="1" i="1" baseline="-25000" dirty="0"/>
              <a:t>t</a:t>
            </a:r>
            <a:r>
              <a:rPr lang="en-US" altLang="en-US" sz="1200" b="1" i="1" dirty="0"/>
              <a:t> + log E</a:t>
            </a:r>
            <a:r>
              <a:rPr lang="en-US" altLang="en-US" sz="1200" b="1" i="1" baseline="-25000" dirty="0"/>
              <a:t>t</a:t>
            </a:r>
          </a:p>
          <a:p>
            <a:pPr marL="285750" indent="-285750" algn="l" eaLnBrk="1" hangingPunct="1">
              <a:buFont typeface="Arial" panose="020B0604020202020204" pitchFamily="34" charset="0"/>
              <a:buChar char="•"/>
            </a:pPr>
            <a:r>
              <a:rPr lang="en-US" altLang="en-US" sz="1200" i="1" dirty="0"/>
              <a:t>In a time series data as a first step </a:t>
            </a:r>
            <a:r>
              <a:rPr lang="en-US" altLang="en-US" sz="1200" b="1" i="1" dirty="0"/>
              <a:t>remove Trend and Seasonality factors to catch the Random effect of the series. </a:t>
            </a:r>
          </a:p>
          <a:p>
            <a:pPr marL="285750" indent="-285750" algn="l" eaLnBrk="1" hangingPunct="1">
              <a:buFont typeface="Arial" panose="020B0604020202020204" pitchFamily="34" charset="0"/>
              <a:buChar char="•"/>
            </a:pPr>
            <a:r>
              <a:rPr lang="en-US" altLang="en-US" sz="1200" i="1" dirty="0"/>
              <a:t>The process of removal of Trend component is called </a:t>
            </a:r>
            <a:r>
              <a:rPr lang="en-US" altLang="en-US" sz="1200" b="1" i="1" dirty="0"/>
              <a:t>de-trending.</a:t>
            </a:r>
            <a:r>
              <a:rPr lang="en-US" altLang="en-US" sz="1200" i="1" dirty="0"/>
              <a:t> </a:t>
            </a:r>
          </a:p>
          <a:p>
            <a:pPr marL="285750" indent="-285750" algn="l" eaLnBrk="1" hangingPunct="1">
              <a:buFont typeface="Arial" panose="020B0604020202020204" pitchFamily="34" charset="0"/>
              <a:buChar char="•"/>
            </a:pPr>
            <a:r>
              <a:rPr lang="en-US" altLang="en-US" sz="1200" i="1" dirty="0"/>
              <a:t>The process of removal of Seasonal component is called </a:t>
            </a:r>
            <a:r>
              <a:rPr lang="en-US" altLang="en-US" sz="1200" b="1" i="1" dirty="0"/>
              <a:t>de-</a:t>
            </a:r>
            <a:r>
              <a:rPr lang="en-US" altLang="en-US" sz="1200" b="1" i="1" dirty="0" err="1"/>
              <a:t>seasonalization</a:t>
            </a:r>
            <a:r>
              <a:rPr lang="en-US" altLang="en-US" sz="1200" b="1" i="1" dirty="0"/>
              <a:t>. </a:t>
            </a:r>
          </a:p>
          <a:p>
            <a:pPr marL="285750" indent="-285750" algn="l" eaLnBrk="1" hangingPunct="1">
              <a:buFont typeface="Arial" panose="020B0604020202020204" pitchFamily="34" charset="0"/>
              <a:buChar char="•"/>
            </a:pPr>
            <a:endParaRPr lang="en-US" altLang="en-US" sz="1200" i="1" dirty="0"/>
          </a:p>
        </p:txBody>
      </p:sp>
      <p:pic>
        <p:nvPicPr>
          <p:cNvPr id="13" name="Picture 1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371" y="4090535"/>
            <a:ext cx="6738257" cy="2140905"/>
          </a:xfrm>
          <a:prstGeom prst="rect">
            <a:avLst/>
          </a:prstGeom>
          <a:noFill/>
          <a:ln>
            <a:solidFill>
              <a:schemeClr val="tx1"/>
            </a:solidFill>
          </a:ln>
          <a:effectLst/>
          <a:extLst/>
        </p:spPr>
      </p:pic>
    </p:spTree>
    <p:extLst>
      <p:ext uri="{BB962C8B-B14F-4D97-AF65-F5344CB8AC3E}">
        <p14:creationId xmlns:p14="http://schemas.microsoft.com/office/powerpoint/2010/main" val="246238266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Footer Placeholder 3"/>
          <p:cNvSpPr>
            <a:spLocks noGrp="1"/>
          </p:cNvSpPr>
          <p:nvPr>
            <p:ph type="ftr" sz="quarter" idx="4294967295"/>
          </p:nvPr>
        </p:nvSpPr>
        <p:spPr>
          <a:xfrm>
            <a:off x="352425" y="6435725"/>
            <a:ext cx="941388" cy="304800"/>
          </a:xfrm>
          <a:prstGeom prst="rect">
            <a:avLst/>
          </a:prstGeom>
          <a:noFill/>
        </p:spPr>
        <p:txBody>
          <a:bodyPr/>
          <a:lstStyle>
            <a:lvl1pPr algn="l" eaLnBrk="0" hangingPunct="0">
              <a:spcAft>
                <a:spcPct val="30000"/>
              </a:spcAft>
              <a:buClr>
                <a:schemeClr val="accent1"/>
              </a:buClr>
              <a:defRPr sz="2200">
                <a:solidFill>
                  <a:srgbClr val="000000"/>
                </a:solidFill>
                <a:latin typeface="Arial" pitchFamily="34"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pitchFamily="34"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pitchFamily="34"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pitchFamily="34"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pitchFamily="34"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9pPr>
          </a:lstStyle>
          <a:p>
            <a:pPr>
              <a:buClrTx/>
            </a:pPr>
            <a:r>
              <a:rPr lang="en-US" altLang="en-US" sz="800">
                <a:solidFill>
                  <a:srgbClr val="808080"/>
                </a:solidFill>
                <a:ea typeface="ＭＳ Ｐゴシック" pitchFamily="34" charset="-128"/>
              </a:rPr>
              <a:t>Fidelity Internal</a:t>
            </a:r>
          </a:p>
        </p:txBody>
      </p:sp>
      <p:sp>
        <p:nvSpPr>
          <p:cNvPr id="13315"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Decomposition Based Models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latin typeface="Arial" charset="0"/>
            </a:endParaRPr>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Theta Method – Overview -1</a:t>
            </a:r>
          </a:p>
        </p:txBody>
      </p:sp>
      <p:sp>
        <p:nvSpPr>
          <p:cNvPr id="13318" name="TextBox 3"/>
          <p:cNvSpPr txBox="1">
            <a:spLocks noChangeArrowheads="1"/>
          </p:cNvSpPr>
          <p:nvPr/>
        </p:nvSpPr>
        <p:spPr bwMode="auto">
          <a:xfrm>
            <a:off x="246063" y="1555750"/>
            <a:ext cx="8720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itchFamily="34" charset="0"/>
              </a:defRPr>
            </a:lvl1pPr>
            <a:lvl2pPr marL="742950" indent="-285750" eaLnBrk="0" hangingPunct="0">
              <a:defRPr sz="1000">
                <a:solidFill>
                  <a:schemeClr val="tx1"/>
                </a:solidFill>
                <a:latin typeface="Arial" pitchFamily="34" charset="0"/>
              </a:defRPr>
            </a:lvl2pPr>
            <a:lvl3pPr marL="1143000" indent="-228600" eaLnBrk="0" hangingPunct="0">
              <a:defRPr sz="1000">
                <a:solidFill>
                  <a:schemeClr val="tx1"/>
                </a:solidFill>
                <a:latin typeface="Arial" pitchFamily="34" charset="0"/>
              </a:defRPr>
            </a:lvl3pPr>
            <a:lvl4pPr marL="1600200" indent="-228600" eaLnBrk="0" hangingPunct="0">
              <a:defRPr sz="1000">
                <a:solidFill>
                  <a:schemeClr val="tx1"/>
                </a:solidFill>
                <a:latin typeface="Arial" pitchFamily="34" charset="0"/>
              </a:defRPr>
            </a:lvl4pPr>
            <a:lvl5pPr marL="2057400" indent="-228600" eaLnBrk="0" hangingPunct="0">
              <a:defRPr sz="1000">
                <a:solidFill>
                  <a:schemeClr val="tx1"/>
                </a:solidFill>
                <a:latin typeface="Arial" pitchFamily="34" charset="0"/>
              </a:defRPr>
            </a:lvl5pPr>
            <a:lvl6pPr marL="2514600" indent="-228600" algn="ctr" eaLnBrk="0" fontAlgn="base" hangingPunct="0">
              <a:spcBef>
                <a:spcPct val="0"/>
              </a:spcBef>
              <a:spcAft>
                <a:spcPct val="0"/>
              </a:spcAft>
              <a:defRPr sz="1000">
                <a:solidFill>
                  <a:schemeClr val="tx1"/>
                </a:solidFill>
                <a:latin typeface="Arial" pitchFamily="34" charset="0"/>
              </a:defRPr>
            </a:lvl6pPr>
            <a:lvl7pPr marL="2971800" indent="-228600" algn="ctr" eaLnBrk="0" fontAlgn="base" hangingPunct="0">
              <a:spcBef>
                <a:spcPct val="0"/>
              </a:spcBef>
              <a:spcAft>
                <a:spcPct val="0"/>
              </a:spcAft>
              <a:defRPr sz="1000">
                <a:solidFill>
                  <a:schemeClr val="tx1"/>
                </a:solidFill>
                <a:latin typeface="Arial" pitchFamily="34" charset="0"/>
              </a:defRPr>
            </a:lvl7pPr>
            <a:lvl8pPr marL="3429000" indent="-228600" algn="ctr" eaLnBrk="0" fontAlgn="base" hangingPunct="0">
              <a:spcBef>
                <a:spcPct val="0"/>
              </a:spcBef>
              <a:spcAft>
                <a:spcPct val="0"/>
              </a:spcAft>
              <a:defRPr sz="1000">
                <a:solidFill>
                  <a:schemeClr val="tx1"/>
                </a:solidFill>
                <a:latin typeface="Arial" pitchFamily="34" charset="0"/>
              </a:defRPr>
            </a:lvl8pPr>
            <a:lvl9pPr marL="3886200" indent="-228600" algn="ctr" eaLnBrk="0" fontAlgn="base" hangingPunct="0">
              <a:spcBef>
                <a:spcPct val="0"/>
              </a:spcBef>
              <a:spcAft>
                <a:spcPct val="0"/>
              </a:spcAft>
              <a:defRPr sz="1000">
                <a:solidFill>
                  <a:schemeClr val="tx1"/>
                </a:solidFill>
                <a:latin typeface="Arial" pitchFamily="34" charset="0"/>
              </a:defRPr>
            </a:lvl9pPr>
          </a:lstStyle>
          <a:p>
            <a:pPr algn="l" eaLnBrk="1" hangingPunct="1"/>
            <a:endParaRPr lang="en-US" altLang="en-US" sz="1400"/>
          </a:p>
          <a:p>
            <a:pPr algn="l" eaLnBrk="1" hangingPunct="1"/>
            <a:endParaRPr lang="en-US" altLang="en-US" sz="1400"/>
          </a:p>
        </p:txBody>
      </p:sp>
      <p:pic>
        <p:nvPicPr>
          <p:cNvPr id="1331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3863" y="1535113"/>
            <a:ext cx="8051800"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12278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Footer Placeholder 3"/>
          <p:cNvSpPr>
            <a:spLocks noGrp="1"/>
          </p:cNvSpPr>
          <p:nvPr>
            <p:ph type="ftr" sz="quarter" idx="4294967295"/>
          </p:nvPr>
        </p:nvSpPr>
        <p:spPr>
          <a:xfrm>
            <a:off x="352425" y="6435725"/>
            <a:ext cx="941388" cy="304800"/>
          </a:xfrm>
          <a:prstGeom prst="rect">
            <a:avLst/>
          </a:prstGeom>
          <a:noFill/>
        </p:spPr>
        <p:txBody>
          <a:bodyPr/>
          <a:lstStyle>
            <a:lvl1pPr algn="l" eaLnBrk="0" hangingPunct="0">
              <a:spcAft>
                <a:spcPct val="30000"/>
              </a:spcAft>
              <a:buClr>
                <a:schemeClr val="accent1"/>
              </a:buClr>
              <a:defRPr sz="2200">
                <a:solidFill>
                  <a:srgbClr val="000000"/>
                </a:solidFill>
                <a:latin typeface="Arial" pitchFamily="34"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pitchFamily="34"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pitchFamily="34"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pitchFamily="34"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pitchFamily="34"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9pPr>
          </a:lstStyle>
          <a:p>
            <a:pPr>
              <a:buClrTx/>
            </a:pPr>
            <a:r>
              <a:rPr lang="en-US" altLang="en-US" sz="800">
                <a:solidFill>
                  <a:srgbClr val="808080"/>
                </a:solidFill>
                <a:ea typeface="ＭＳ Ｐゴシック" pitchFamily="34" charset="-128"/>
              </a:rPr>
              <a:t>Fidelity Internal</a:t>
            </a:r>
          </a:p>
        </p:txBody>
      </p:sp>
      <p:sp>
        <p:nvSpPr>
          <p:cNvPr id="14339"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Decomposition Based Models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latin typeface="Arial" charset="0"/>
            </a:endParaRPr>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Theta Method – Overview -2</a:t>
            </a:r>
          </a:p>
        </p:txBody>
      </p:sp>
      <p:sp>
        <p:nvSpPr>
          <p:cNvPr id="14342" name="TextBox 3"/>
          <p:cNvSpPr txBox="1">
            <a:spLocks noChangeArrowheads="1"/>
          </p:cNvSpPr>
          <p:nvPr/>
        </p:nvSpPr>
        <p:spPr bwMode="auto">
          <a:xfrm>
            <a:off x="246063" y="1555750"/>
            <a:ext cx="8720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itchFamily="34" charset="0"/>
              </a:defRPr>
            </a:lvl1pPr>
            <a:lvl2pPr marL="742950" indent="-285750" eaLnBrk="0" hangingPunct="0">
              <a:defRPr sz="1000">
                <a:solidFill>
                  <a:schemeClr val="tx1"/>
                </a:solidFill>
                <a:latin typeface="Arial" pitchFamily="34" charset="0"/>
              </a:defRPr>
            </a:lvl2pPr>
            <a:lvl3pPr marL="1143000" indent="-228600" eaLnBrk="0" hangingPunct="0">
              <a:defRPr sz="1000">
                <a:solidFill>
                  <a:schemeClr val="tx1"/>
                </a:solidFill>
                <a:latin typeface="Arial" pitchFamily="34" charset="0"/>
              </a:defRPr>
            </a:lvl3pPr>
            <a:lvl4pPr marL="1600200" indent="-228600" eaLnBrk="0" hangingPunct="0">
              <a:defRPr sz="1000">
                <a:solidFill>
                  <a:schemeClr val="tx1"/>
                </a:solidFill>
                <a:latin typeface="Arial" pitchFamily="34" charset="0"/>
              </a:defRPr>
            </a:lvl4pPr>
            <a:lvl5pPr marL="2057400" indent="-228600" eaLnBrk="0" hangingPunct="0">
              <a:defRPr sz="1000">
                <a:solidFill>
                  <a:schemeClr val="tx1"/>
                </a:solidFill>
                <a:latin typeface="Arial" pitchFamily="34" charset="0"/>
              </a:defRPr>
            </a:lvl5pPr>
            <a:lvl6pPr marL="2514600" indent="-228600" algn="ctr" eaLnBrk="0" fontAlgn="base" hangingPunct="0">
              <a:spcBef>
                <a:spcPct val="0"/>
              </a:spcBef>
              <a:spcAft>
                <a:spcPct val="0"/>
              </a:spcAft>
              <a:defRPr sz="1000">
                <a:solidFill>
                  <a:schemeClr val="tx1"/>
                </a:solidFill>
                <a:latin typeface="Arial" pitchFamily="34" charset="0"/>
              </a:defRPr>
            </a:lvl6pPr>
            <a:lvl7pPr marL="2971800" indent="-228600" algn="ctr" eaLnBrk="0" fontAlgn="base" hangingPunct="0">
              <a:spcBef>
                <a:spcPct val="0"/>
              </a:spcBef>
              <a:spcAft>
                <a:spcPct val="0"/>
              </a:spcAft>
              <a:defRPr sz="1000">
                <a:solidFill>
                  <a:schemeClr val="tx1"/>
                </a:solidFill>
                <a:latin typeface="Arial" pitchFamily="34" charset="0"/>
              </a:defRPr>
            </a:lvl7pPr>
            <a:lvl8pPr marL="3429000" indent="-228600" algn="ctr" eaLnBrk="0" fontAlgn="base" hangingPunct="0">
              <a:spcBef>
                <a:spcPct val="0"/>
              </a:spcBef>
              <a:spcAft>
                <a:spcPct val="0"/>
              </a:spcAft>
              <a:defRPr sz="1000">
                <a:solidFill>
                  <a:schemeClr val="tx1"/>
                </a:solidFill>
                <a:latin typeface="Arial" pitchFamily="34" charset="0"/>
              </a:defRPr>
            </a:lvl8pPr>
            <a:lvl9pPr marL="3886200" indent="-228600" algn="ctr" eaLnBrk="0" fontAlgn="base" hangingPunct="0">
              <a:spcBef>
                <a:spcPct val="0"/>
              </a:spcBef>
              <a:spcAft>
                <a:spcPct val="0"/>
              </a:spcAft>
              <a:defRPr sz="1000">
                <a:solidFill>
                  <a:schemeClr val="tx1"/>
                </a:solidFill>
                <a:latin typeface="Arial" pitchFamily="34" charset="0"/>
              </a:defRPr>
            </a:lvl9pPr>
          </a:lstStyle>
          <a:p>
            <a:pPr algn="l" eaLnBrk="1" hangingPunct="1"/>
            <a:endParaRPr lang="en-US" altLang="en-US" sz="1400"/>
          </a:p>
          <a:p>
            <a:pPr algn="l" eaLnBrk="1" hangingPunct="1"/>
            <a:endParaRPr lang="en-US" altLang="en-US" sz="1400"/>
          </a:p>
        </p:txBody>
      </p:sp>
      <p:pic>
        <p:nvPicPr>
          <p:cNvPr id="1434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9613" y="1582738"/>
            <a:ext cx="8093075"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27033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Footer Placeholder 3"/>
          <p:cNvSpPr>
            <a:spLocks noGrp="1"/>
          </p:cNvSpPr>
          <p:nvPr>
            <p:ph type="ftr" sz="quarter" idx="4294967295"/>
          </p:nvPr>
        </p:nvSpPr>
        <p:spPr>
          <a:xfrm>
            <a:off x="352425" y="6435725"/>
            <a:ext cx="941388" cy="304800"/>
          </a:xfrm>
          <a:prstGeom prst="rect">
            <a:avLst/>
          </a:prstGeom>
          <a:noFill/>
        </p:spPr>
        <p:txBody>
          <a:bodyPr/>
          <a:lstStyle>
            <a:lvl1pPr algn="l" eaLnBrk="0" hangingPunct="0">
              <a:spcAft>
                <a:spcPct val="30000"/>
              </a:spcAft>
              <a:buClr>
                <a:schemeClr val="accent1"/>
              </a:buClr>
              <a:defRPr sz="2200">
                <a:solidFill>
                  <a:srgbClr val="000000"/>
                </a:solidFill>
                <a:latin typeface="Arial" pitchFamily="34"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pitchFamily="34"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pitchFamily="34"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pitchFamily="34"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pitchFamily="34"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pitchFamily="34" charset="0"/>
              </a:defRPr>
            </a:lvl9pPr>
          </a:lstStyle>
          <a:p>
            <a:pPr>
              <a:buClrTx/>
            </a:pPr>
            <a:r>
              <a:rPr lang="en-US" altLang="en-US" sz="800">
                <a:solidFill>
                  <a:srgbClr val="808080"/>
                </a:solidFill>
                <a:ea typeface="ＭＳ Ｐゴシック" pitchFamily="34" charset="-128"/>
              </a:rPr>
              <a:t>Fidelity Internal</a:t>
            </a:r>
          </a:p>
        </p:txBody>
      </p:sp>
      <p:sp>
        <p:nvSpPr>
          <p:cNvPr id="1536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Decomposition Based Models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latin typeface="Arial" charset="0"/>
            </a:endParaRPr>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latin typeface="Arial" charset="0"/>
              </a:rPr>
              <a:t>Theta Method – Overview -3</a:t>
            </a:r>
          </a:p>
        </p:txBody>
      </p:sp>
      <p:sp>
        <p:nvSpPr>
          <p:cNvPr id="15366" name="TextBox 3"/>
          <p:cNvSpPr txBox="1">
            <a:spLocks noChangeArrowheads="1"/>
          </p:cNvSpPr>
          <p:nvPr/>
        </p:nvSpPr>
        <p:spPr bwMode="auto">
          <a:xfrm>
            <a:off x="246063" y="1555750"/>
            <a:ext cx="8720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itchFamily="34" charset="0"/>
              </a:defRPr>
            </a:lvl1pPr>
            <a:lvl2pPr marL="742950" indent="-285750" eaLnBrk="0" hangingPunct="0">
              <a:defRPr sz="1000">
                <a:solidFill>
                  <a:schemeClr val="tx1"/>
                </a:solidFill>
                <a:latin typeface="Arial" pitchFamily="34" charset="0"/>
              </a:defRPr>
            </a:lvl2pPr>
            <a:lvl3pPr marL="1143000" indent="-228600" eaLnBrk="0" hangingPunct="0">
              <a:defRPr sz="1000">
                <a:solidFill>
                  <a:schemeClr val="tx1"/>
                </a:solidFill>
                <a:latin typeface="Arial" pitchFamily="34" charset="0"/>
              </a:defRPr>
            </a:lvl3pPr>
            <a:lvl4pPr marL="1600200" indent="-228600" eaLnBrk="0" hangingPunct="0">
              <a:defRPr sz="1000">
                <a:solidFill>
                  <a:schemeClr val="tx1"/>
                </a:solidFill>
                <a:latin typeface="Arial" pitchFamily="34" charset="0"/>
              </a:defRPr>
            </a:lvl4pPr>
            <a:lvl5pPr marL="2057400" indent="-228600" eaLnBrk="0" hangingPunct="0">
              <a:defRPr sz="1000">
                <a:solidFill>
                  <a:schemeClr val="tx1"/>
                </a:solidFill>
                <a:latin typeface="Arial" pitchFamily="34" charset="0"/>
              </a:defRPr>
            </a:lvl5pPr>
            <a:lvl6pPr marL="2514600" indent="-228600" algn="ctr" eaLnBrk="0" fontAlgn="base" hangingPunct="0">
              <a:spcBef>
                <a:spcPct val="0"/>
              </a:spcBef>
              <a:spcAft>
                <a:spcPct val="0"/>
              </a:spcAft>
              <a:defRPr sz="1000">
                <a:solidFill>
                  <a:schemeClr val="tx1"/>
                </a:solidFill>
                <a:latin typeface="Arial" pitchFamily="34" charset="0"/>
              </a:defRPr>
            </a:lvl6pPr>
            <a:lvl7pPr marL="2971800" indent="-228600" algn="ctr" eaLnBrk="0" fontAlgn="base" hangingPunct="0">
              <a:spcBef>
                <a:spcPct val="0"/>
              </a:spcBef>
              <a:spcAft>
                <a:spcPct val="0"/>
              </a:spcAft>
              <a:defRPr sz="1000">
                <a:solidFill>
                  <a:schemeClr val="tx1"/>
                </a:solidFill>
                <a:latin typeface="Arial" pitchFamily="34" charset="0"/>
              </a:defRPr>
            </a:lvl7pPr>
            <a:lvl8pPr marL="3429000" indent="-228600" algn="ctr" eaLnBrk="0" fontAlgn="base" hangingPunct="0">
              <a:spcBef>
                <a:spcPct val="0"/>
              </a:spcBef>
              <a:spcAft>
                <a:spcPct val="0"/>
              </a:spcAft>
              <a:defRPr sz="1000">
                <a:solidFill>
                  <a:schemeClr val="tx1"/>
                </a:solidFill>
                <a:latin typeface="Arial" pitchFamily="34" charset="0"/>
              </a:defRPr>
            </a:lvl8pPr>
            <a:lvl9pPr marL="3886200" indent="-228600" algn="ctr" eaLnBrk="0" fontAlgn="base" hangingPunct="0">
              <a:spcBef>
                <a:spcPct val="0"/>
              </a:spcBef>
              <a:spcAft>
                <a:spcPct val="0"/>
              </a:spcAft>
              <a:defRPr sz="1000">
                <a:solidFill>
                  <a:schemeClr val="tx1"/>
                </a:solidFill>
                <a:latin typeface="Arial" pitchFamily="34" charset="0"/>
              </a:defRPr>
            </a:lvl9pPr>
          </a:lstStyle>
          <a:p>
            <a:pPr algn="l" eaLnBrk="1" hangingPunct="1"/>
            <a:endParaRPr lang="en-US" altLang="en-US" sz="1400"/>
          </a:p>
          <a:p>
            <a:pPr algn="l" eaLnBrk="1" hangingPunct="1"/>
            <a:endParaRPr lang="en-US" altLang="en-US" sz="1400"/>
          </a:p>
        </p:txBody>
      </p:sp>
      <p:pic>
        <p:nvPicPr>
          <p:cNvPr id="1536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817688"/>
            <a:ext cx="8366125"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2699904288"/>
              </p:ext>
            </p:extLst>
          </p:nvPr>
        </p:nvGraphicFramePr>
        <p:xfrm>
          <a:off x="7369628" y="4735287"/>
          <a:ext cx="1102279" cy="930048"/>
        </p:xfrm>
        <a:graphic>
          <a:graphicData uri="http://schemas.openxmlformats.org/presentationml/2006/ole">
            <mc:AlternateContent xmlns:mc="http://schemas.openxmlformats.org/markup-compatibility/2006">
              <mc:Choice xmlns:v="urn:schemas-microsoft-com:vml" Requires="v">
                <p:oleObj spid="_x0000_s9335" name="Packager Shell Object" showAsIcon="1" r:id="rId4" imgW="914400" imgH="771480" progId="Package">
                  <p:embed/>
                </p:oleObj>
              </mc:Choice>
              <mc:Fallback>
                <p:oleObj name="Packager Shell Object" showAsIcon="1" r:id="rId4" imgW="914400" imgH="771480" progId="Package">
                  <p:embed/>
                  <p:pic>
                    <p:nvPicPr>
                      <p:cNvPr id="0" name=""/>
                      <p:cNvPicPr/>
                      <p:nvPr/>
                    </p:nvPicPr>
                    <p:blipFill>
                      <a:blip r:embed="rId5"/>
                      <a:stretch>
                        <a:fillRect/>
                      </a:stretch>
                    </p:blipFill>
                    <p:spPr>
                      <a:xfrm>
                        <a:off x="7369628" y="4735287"/>
                        <a:ext cx="1102279" cy="930048"/>
                      </a:xfrm>
                      <a:prstGeom prst="rect">
                        <a:avLst/>
                      </a:prstGeom>
                    </p:spPr>
                  </p:pic>
                </p:oleObj>
              </mc:Fallback>
            </mc:AlternateContent>
          </a:graphicData>
        </a:graphic>
      </p:graphicFrame>
    </p:spTree>
    <p:extLst>
      <p:ext uri="{BB962C8B-B14F-4D97-AF65-F5344CB8AC3E}">
        <p14:creationId xmlns:p14="http://schemas.microsoft.com/office/powerpoint/2010/main" val="172813731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Footer Placeholder 3"/>
          <p:cNvSpPr>
            <a:spLocks noGrp="1"/>
          </p:cNvSpPr>
          <p:nvPr>
            <p:ph type="ftr" sz="quarter" idx="4294967295"/>
          </p:nvPr>
        </p:nvSpPr>
        <p:spPr>
          <a:xfrm>
            <a:off x="352425" y="6435725"/>
            <a:ext cx="941388" cy="304800"/>
          </a:xfrm>
          <a:prstGeom prst="rect">
            <a:avLst/>
          </a:prstGeom>
          <a:noFill/>
        </p:spPr>
        <p:txBody>
          <a:bodyPr/>
          <a:lstStyle>
            <a:lvl1pPr algn="l" eaLnBrk="0" hangingPunct="0">
              <a:spcAft>
                <a:spcPct val="30000"/>
              </a:spcAft>
              <a:buClr>
                <a:schemeClr val="accent1"/>
              </a:buClr>
              <a:defRPr sz="2200">
                <a:solidFill>
                  <a:srgbClr val="000000"/>
                </a:solidFill>
                <a:latin typeface="Arial"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9pPr>
          </a:lstStyle>
          <a:p>
            <a:pPr>
              <a:buClrTx/>
            </a:pPr>
            <a:r>
              <a:rPr lang="en-US" altLang="en-US" sz="800">
                <a:solidFill>
                  <a:srgbClr val="808080"/>
                </a:solidFill>
                <a:ea typeface="ＭＳ Ｐゴシック" pitchFamily="34" charset="-128"/>
              </a:rPr>
              <a:t>Fidelity Internal</a:t>
            </a:r>
          </a:p>
        </p:txBody>
      </p:sp>
      <p:sp>
        <p:nvSpPr>
          <p:cNvPr id="17411"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Decomposition Based Models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BATS/ TBATS</a:t>
            </a:r>
          </a:p>
        </p:txBody>
      </p:sp>
      <p:sp>
        <p:nvSpPr>
          <p:cNvPr id="17414" name="TextBox 3"/>
          <p:cNvSpPr txBox="1">
            <a:spLocks noChangeArrowheads="1"/>
          </p:cNvSpPr>
          <p:nvPr/>
        </p:nvSpPr>
        <p:spPr bwMode="auto">
          <a:xfrm>
            <a:off x="202064" y="1680944"/>
            <a:ext cx="872172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Aft>
                <a:spcPct val="30000"/>
              </a:spcAft>
              <a:buClr>
                <a:schemeClr val="accent1"/>
              </a:buClr>
              <a:defRPr sz="2200">
                <a:solidFill>
                  <a:srgbClr val="000000"/>
                </a:solidFill>
                <a:latin typeface="Arial"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9pPr>
          </a:lstStyle>
          <a:p>
            <a:pPr eaLnBrk="1" hangingPunct="1">
              <a:spcAft>
                <a:spcPct val="0"/>
              </a:spcAft>
              <a:buClrTx/>
            </a:pPr>
            <a:r>
              <a:rPr lang="en-US" altLang="en-US" sz="1400" b="1" i="1" dirty="0">
                <a:solidFill>
                  <a:schemeClr val="tx1"/>
                </a:solidFill>
              </a:rPr>
              <a:t>Traditional  statistical techniques for TS forecasting are well-suited for dealing with seasonality at multiple levels</a:t>
            </a:r>
            <a:r>
              <a:rPr lang="en-US" altLang="en-US" sz="1400" i="1" dirty="0">
                <a:solidFill>
                  <a:schemeClr val="tx1"/>
                </a:solidFill>
              </a:rPr>
              <a:t>. </a:t>
            </a:r>
            <a:r>
              <a:rPr lang="en-US" altLang="en-US" sz="1400" b="1" i="1" dirty="0">
                <a:solidFill>
                  <a:schemeClr val="tx1"/>
                </a:solidFill>
              </a:rPr>
              <a:t>In other words, where seasonality occurs simultaneously within a hour, day and week etc. BATS, and an extension called TBATS were developed specifically to address such problems. They decompose a time series to capture the trend and seasonal factors which can include long-run cycles, monthly seasonality, day of week effects and so on. </a:t>
            </a:r>
          </a:p>
          <a:p>
            <a:pPr eaLnBrk="1" hangingPunct="1">
              <a:spcAft>
                <a:spcPct val="0"/>
              </a:spcAft>
              <a:buClrTx/>
            </a:pPr>
            <a:endParaRPr lang="en-US" altLang="en-US" sz="1400" b="1" i="1" dirty="0">
              <a:solidFill>
                <a:schemeClr val="tx1"/>
              </a:solidFill>
            </a:endParaRPr>
          </a:p>
          <a:p>
            <a:pPr eaLnBrk="1" hangingPunct="1">
              <a:spcAft>
                <a:spcPct val="0"/>
              </a:spcAft>
              <a:buClrTx/>
            </a:pPr>
            <a:r>
              <a:rPr lang="en-US" altLang="en-US" sz="1400" i="1" dirty="0">
                <a:solidFill>
                  <a:schemeClr val="tx1"/>
                </a:solidFill>
              </a:rPr>
              <a:t>BATS and TBATS models make it possible to forecast data with more than one type of seasonality. This can enhance prediction accuracy, and increase the likelihood of "buy-in" from potential stake holders</a:t>
            </a:r>
          </a:p>
          <a:p>
            <a:pPr eaLnBrk="1" hangingPunct="1">
              <a:spcAft>
                <a:spcPct val="0"/>
              </a:spcAft>
              <a:buClrTx/>
            </a:pPr>
            <a:endParaRPr lang="en-US" altLang="en-US" sz="1400" b="1" i="1" dirty="0">
              <a:solidFill>
                <a:schemeClr val="tx1"/>
              </a:solidFill>
            </a:endParaRPr>
          </a:p>
          <a:p>
            <a:pPr eaLnBrk="1" hangingPunct="1">
              <a:spcAft>
                <a:spcPct val="0"/>
              </a:spcAft>
              <a:buClrTx/>
            </a:pPr>
            <a:r>
              <a:rPr lang="en-US" altLang="en-US" sz="1400" b="1" i="1" dirty="0">
                <a:solidFill>
                  <a:schemeClr val="tx1"/>
                </a:solidFill>
              </a:rPr>
              <a:t>Understanding the TBATS/BATS Method: </a:t>
            </a:r>
            <a:r>
              <a:rPr lang="en-US" altLang="en-US" sz="1400" i="1" dirty="0">
                <a:solidFill>
                  <a:schemeClr val="tx1"/>
                </a:solidFill>
              </a:rPr>
              <a:t>Any classical decomposition model for a time series Y</a:t>
            </a:r>
            <a:r>
              <a:rPr lang="en-US" altLang="en-US" sz="1400" i="1" baseline="-25000" dirty="0">
                <a:solidFill>
                  <a:schemeClr val="tx1"/>
                </a:solidFill>
              </a:rPr>
              <a:t>(t)  </a:t>
            </a:r>
            <a:r>
              <a:rPr lang="en-US" altLang="en-US" sz="1400" i="1" dirty="0">
                <a:solidFill>
                  <a:schemeClr val="tx1"/>
                </a:solidFill>
              </a:rPr>
              <a:t> can take the form of:</a:t>
            </a:r>
          </a:p>
          <a:p>
            <a:pPr eaLnBrk="1" hangingPunct="1">
              <a:spcAft>
                <a:spcPct val="0"/>
              </a:spcAft>
              <a:buClrTx/>
            </a:pPr>
            <a:endParaRPr lang="en-US" altLang="en-US" sz="1400" i="1" dirty="0">
              <a:solidFill>
                <a:schemeClr val="tx1"/>
              </a:solidFill>
            </a:endParaRPr>
          </a:p>
          <a:p>
            <a:pPr eaLnBrk="1" hangingPunct="1">
              <a:spcAft>
                <a:spcPct val="0"/>
              </a:spcAft>
              <a:buClrTx/>
            </a:pPr>
            <a:r>
              <a:rPr lang="en-US" altLang="en-US" sz="1400" i="1" dirty="0">
                <a:solidFill>
                  <a:schemeClr val="tx1"/>
                </a:solidFill>
              </a:rPr>
              <a:t>	</a:t>
            </a:r>
            <a:r>
              <a:rPr lang="en-US" altLang="en-US" sz="1400" b="1" i="1" dirty="0">
                <a:solidFill>
                  <a:schemeClr val="tx1"/>
                </a:solidFill>
              </a:rPr>
              <a:t>Y(t) = 	Trend x Seasonality x Error ……………………[Multiplicative Model]</a:t>
            </a:r>
          </a:p>
          <a:p>
            <a:pPr eaLnBrk="1" hangingPunct="1">
              <a:spcAft>
                <a:spcPct val="0"/>
              </a:spcAft>
              <a:buClrTx/>
            </a:pPr>
            <a:r>
              <a:rPr lang="en-US" altLang="en-US" sz="1400" b="1" i="1" dirty="0">
                <a:solidFill>
                  <a:schemeClr val="tx1"/>
                </a:solidFill>
              </a:rPr>
              <a:t>		Trend + Seasonality + Error …………………..[Additive Model]</a:t>
            </a:r>
          </a:p>
          <a:p>
            <a:pPr eaLnBrk="1" hangingPunct="1">
              <a:spcAft>
                <a:spcPct val="0"/>
              </a:spcAft>
              <a:buClrTx/>
            </a:pPr>
            <a:endParaRPr lang="en-US" altLang="en-US" sz="1400" i="1" dirty="0">
              <a:solidFill>
                <a:schemeClr val="tx1"/>
              </a:solidFill>
            </a:endParaRPr>
          </a:p>
          <a:p>
            <a:pPr eaLnBrk="1" hangingPunct="1">
              <a:spcAft>
                <a:spcPct val="0"/>
              </a:spcAft>
              <a:buClrTx/>
            </a:pPr>
            <a:r>
              <a:rPr lang="en-US" altLang="en-US" sz="1400" i="1" dirty="0">
                <a:solidFill>
                  <a:schemeClr val="tx1"/>
                </a:solidFill>
              </a:rPr>
              <a:t>In practice, a TS may have many levels of seasonality. We can capture this with the factor </a:t>
            </a:r>
            <a:r>
              <a:rPr lang="en-US" altLang="en-US" sz="1400" b="1" i="1" dirty="0">
                <a:solidFill>
                  <a:schemeClr val="tx1"/>
                </a:solidFill>
              </a:rPr>
              <a:t>S</a:t>
            </a:r>
            <a:r>
              <a:rPr lang="en-US" altLang="en-US" sz="1400" b="1" i="1" baseline="-25000" dirty="0">
                <a:solidFill>
                  <a:schemeClr val="tx1"/>
                </a:solidFill>
              </a:rPr>
              <a:t>i </a:t>
            </a:r>
            <a:r>
              <a:rPr lang="en-US" altLang="en-US" sz="1400" b="1" i="1" dirty="0">
                <a:solidFill>
                  <a:schemeClr val="tx1"/>
                </a:solidFill>
              </a:rPr>
              <a:t>,</a:t>
            </a:r>
            <a:r>
              <a:rPr lang="en-US" altLang="en-US" sz="1400" i="1" dirty="0">
                <a:solidFill>
                  <a:schemeClr val="tx1"/>
                </a:solidFill>
              </a:rPr>
              <a:t> where </a:t>
            </a:r>
            <a:r>
              <a:rPr lang="en-US" altLang="en-US" sz="1400" i="1" dirty="0" err="1">
                <a:solidFill>
                  <a:schemeClr val="tx1"/>
                </a:solidFill>
              </a:rPr>
              <a:t>i</a:t>
            </a:r>
            <a:r>
              <a:rPr lang="en-US" altLang="en-US" sz="1400" i="1" dirty="0">
                <a:solidFill>
                  <a:schemeClr val="tx1"/>
                </a:solidFill>
              </a:rPr>
              <a:t>= 1…T</a:t>
            </a:r>
          </a:p>
          <a:p>
            <a:pPr eaLnBrk="1" hangingPunct="1">
              <a:spcAft>
                <a:spcPct val="0"/>
              </a:spcAft>
              <a:buClrTx/>
            </a:pPr>
            <a:r>
              <a:rPr lang="en-US" altLang="en-US" sz="1400" i="1" dirty="0">
                <a:solidFill>
                  <a:schemeClr val="tx1"/>
                </a:solidFill>
              </a:rPr>
              <a:t>refers to a total of T-levels of  Seasonality in the Time Series. For example, if T = 4, s1 might capture a pattern repeating every year, s2 a pattern repeating every month, s3 weekly seasonality, and finally s4 might capture daily seasonality. The BATS and TBATS models are capable of handling such multiple levels of seasonality.</a:t>
            </a:r>
          </a:p>
        </p:txBody>
      </p:sp>
      <p:sp>
        <p:nvSpPr>
          <p:cNvPr id="17415" name="Left Brace 3"/>
          <p:cNvSpPr>
            <a:spLocks/>
          </p:cNvSpPr>
          <p:nvPr/>
        </p:nvSpPr>
        <p:spPr bwMode="auto">
          <a:xfrm>
            <a:off x="1998663" y="4249291"/>
            <a:ext cx="144462" cy="533400"/>
          </a:xfrm>
          <a:prstGeom prst="leftBrace">
            <a:avLst>
              <a:gd name="adj1" fmla="val 8291"/>
              <a:gd name="adj2" fmla="val 50000"/>
            </a:avLst>
          </a:prstGeom>
          <a:solidFill>
            <a:schemeClr val="bg1"/>
          </a:solidFill>
          <a:ln w="9525" algn="ctr">
            <a:solidFill>
              <a:schemeClr val="tx1"/>
            </a:solidFill>
            <a:round/>
            <a:headEnd/>
            <a:tailEnd/>
          </a:ln>
        </p:spPr>
        <p:txBody>
          <a:bodyPr lIns="45720" rIns="45720"/>
          <a:lstStyle>
            <a:lvl1pPr defTabSz="1019175" eaLnBrk="0" hangingPunct="0">
              <a:defRPr sz="1000">
                <a:solidFill>
                  <a:schemeClr val="tx1"/>
                </a:solidFill>
                <a:latin typeface="Arial" charset="0"/>
              </a:defRPr>
            </a:lvl1pPr>
            <a:lvl2pPr marL="742950" indent="-285750" defTabSz="1019175" eaLnBrk="0" hangingPunct="0">
              <a:defRPr sz="1000">
                <a:solidFill>
                  <a:schemeClr val="tx1"/>
                </a:solidFill>
                <a:latin typeface="Arial" charset="0"/>
              </a:defRPr>
            </a:lvl2pPr>
            <a:lvl3pPr marL="1143000" indent="-228600" defTabSz="1019175" eaLnBrk="0" hangingPunct="0">
              <a:defRPr sz="1000">
                <a:solidFill>
                  <a:schemeClr val="tx1"/>
                </a:solidFill>
                <a:latin typeface="Arial" charset="0"/>
              </a:defRPr>
            </a:lvl3pPr>
            <a:lvl4pPr marL="1600200" indent="-228600" defTabSz="1019175" eaLnBrk="0" hangingPunct="0">
              <a:defRPr sz="1000">
                <a:solidFill>
                  <a:schemeClr val="tx1"/>
                </a:solidFill>
                <a:latin typeface="Arial" charset="0"/>
              </a:defRPr>
            </a:lvl4pPr>
            <a:lvl5pPr marL="2057400" indent="-228600" defTabSz="1019175" eaLnBrk="0" hangingPunct="0">
              <a:defRPr sz="1000">
                <a:solidFill>
                  <a:schemeClr val="tx1"/>
                </a:solidFill>
                <a:latin typeface="Arial" charset="0"/>
              </a:defRPr>
            </a:lvl5pPr>
            <a:lvl6pPr marL="2514600" indent="-228600" algn="ctr" defTabSz="1019175" eaLnBrk="0" fontAlgn="base" hangingPunct="0">
              <a:spcBef>
                <a:spcPct val="0"/>
              </a:spcBef>
              <a:spcAft>
                <a:spcPct val="0"/>
              </a:spcAft>
              <a:defRPr sz="1000">
                <a:solidFill>
                  <a:schemeClr val="tx1"/>
                </a:solidFill>
                <a:latin typeface="Arial" charset="0"/>
              </a:defRPr>
            </a:lvl6pPr>
            <a:lvl7pPr marL="2971800" indent="-228600" algn="ctr" defTabSz="1019175" eaLnBrk="0" fontAlgn="base" hangingPunct="0">
              <a:spcBef>
                <a:spcPct val="0"/>
              </a:spcBef>
              <a:spcAft>
                <a:spcPct val="0"/>
              </a:spcAft>
              <a:defRPr sz="1000">
                <a:solidFill>
                  <a:schemeClr val="tx1"/>
                </a:solidFill>
                <a:latin typeface="Arial" charset="0"/>
              </a:defRPr>
            </a:lvl7pPr>
            <a:lvl8pPr marL="3429000" indent="-228600" algn="ctr" defTabSz="1019175" eaLnBrk="0" fontAlgn="base" hangingPunct="0">
              <a:spcBef>
                <a:spcPct val="0"/>
              </a:spcBef>
              <a:spcAft>
                <a:spcPct val="0"/>
              </a:spcAft>
              <a:defRPr sz="1000">
                <a:solidFill>
                  <a:schemeClr val="tx1"/>
                </a:solidFill>
                <a:latin typeface="Arial" charset="0"/>
              </a:defRPr>
            </a:lvl8pPr>
            <a:lvl9pPr marL="3886200" indent="-228600" algn="ctr" defTabSz="1019175" eaLnBrk="0" fontAlgn="base" hangingPunct="0">
              <a:spcBef>
                <a:spcPct val="0"/>
              </a:spcBef>
              <a:spcAft>
                <a:spcPct val="0"/>
              </a:spcAft>
              <a:defRPr sz="1000">
                <a:solidFill>
                  <a:schemeClr val="tx1"/>
                </a:solidFill>
                <a:latin typeface="Arial" charset="0"/>
              </a:defRPr>
            </a:lvl9pPr>
          </a:lstStyle>
          <a:p>
            <a:pPr eaLnBrk="1" hangingPunct="1"/>
            <a:endParaRPr lang="en-US" altLang="en-US"/>
          </a:p>
        </p:txBody>
      </p:sp>
    </p:spTree>
    <p:extLst>
      <p:ext uri="{BB962C8B-B14F-4D97-AF65-F5344CB8AC3E}">
        <p14:creationId xmlns:p14="http://schemas.microsoft.com/office/powerpoint/2010/main" val="12727948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Footer Placeholder 3"/>
          <p:cNvSpPr>
            <a:spLocks noGrp="1"/>
          </p:cNvSpPr>
          <p:nvPr>
            <p:ph type="ftr" sz="quarter" idx="4294967295"/>
          </p:nvPr>
        </p:nvSpPr>
        <p:spPr>
          <a:xfrm>
            <a:off x="352425" y="6435725"/>
            <a:ext cx="941388" cy="304800"/>
          </a:xfrm>
          <a:prstGeom prst="rect">
            <a:avLst/>
          </a:prstGeom>
          <a:noFill/>
        </p:spPr>
        <p:txBody>
          <a:bodyPr/>
          <a:lstStyle>
            <a:lvl1pPr algn="l" eaLnBrk="0" hangingPunct="0">
              <a:spcAft>
                <a:spcPct val="30000"/>
              </a:spcAft>
              <a:buClr>
                <a:schemeClr val="accent1"/>
              </a:buClr>
              <a:defRPr sz="2200">
                <a:solidFill>
                  <a:srgbClr val="000000"/>
                </a:solidFill>
                <a:latin typeface="Arial"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9pPr>
          </a:lstStyle>
          <a:p>
            <a:pPr>
              <a:buClrTx/>
            </a:pPr>
            <a:r>
              <a:rPr lang="en-US" altLang="en-US" sz="800">
                <a:solidFill>
                  <a:srgbClr val="808080"/>
                </a:solidFill>
                <a:ea typeface="ＭＳ Ｐゴシック" pitchFamily="34" charset="-128"/>
              </a:rPr>
              <a:t>Fidelity Internal</a:t>
            </a:r>
          </a:p>
        </p:txBody>
      </p:sp>
      <p:sp>
        <p:nvSpPr>
          <p:cNvPr id="18435"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Decomposition Based Models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BATS/ TBATS</a:t>
            </a:r>
          </a:p>
        </p:txBody>
      </p:sp>
      <p:sp>
        <p:nvSpPr>
          <p:cNvPr id="18438" name="TextBox 3"/>
          <p:cNvSpPr txBox="1">
            <a:spLocks noChangeArrowheads="1"/>
          </p:cNvSpPr>
          <p:nvPr/>
        </p:nvSpPr>
        <p:spPr bwMode="auto">
          <a:xfrm>
            <a:off x="246063" y="1555750"/>
            <a:ext cx="8720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Aft>
                <a:spcPct val="30000"/>
              </a:spcAft>
              <a:buClr>
                <a:schemeClr val="accent1"/>
              </a:buClr>
              <a:defRPr sz="2200">
                <a:solidFill>
                  <a:srgbClr val="000000"/>
                </a:solidFill>
                <a:latin typeface="Arial"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9pPr>
          </a:lstStyle>
          <a:p>
            <a:pPr eaLnBrk="1" hangingPunct="1">
              <a:spcAft>
                <a:spcPct val="0"/>
              </a:spcAft>
              <a:buClrTx/>
            </a:pPr>
            <a:endParaRPr lang="en-US" altLang="en-US" sz="1400">
              <a:solidFill>
                <a:schemeClr val="tx1"/>
              </a:solidFill>
            </a:endParaRPr>
          </a:p>
          <a:p>
            <a:pPr eaLnBrk="1" hangingPunct="1">
              <a:spcAft>
                <a:spcPct val="0"/>
              </a:spcAft>
              <a:buClrTx/>
            </a:pPr>
            <a:endParaRPr lang="en-US" altLang="en-US" sz="1400">
              <a:solidFill>
                <a:schemeClr val="tx1"/>
              </a:solidFill>
            </a:endParaRPr>
          </a:p>
        </p:txBody>
      </p:sp>
      <p:pic>
        <p:nvPicPr>
          <p:cNvPr id="1843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9575" y="1735138"/>
            <a:ext cx="8253413"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662074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Footer Placeholder 3"/>
          <p:cNvSpPr>
            <a:spLocks noGrp="1"/>
          </p:cNvSpPr>
          <p:nvPr>
            <p:ph type="ftr" sz="quarter" idx="4294967295"/>
          </p:nvPr>
        </p:nvSpPr>
        <p:spPr>
          <a:xfrm>
            <a:off x="352425" y="6435725"/>
            <a:ext cx="941388" cy="304800"/>
          </a:xfrm>
          <a:prstGeom prst="rect">
            <a:avLst/>
          </a:prstGeom>
          <a:noFill/>
        </p:spPr>
        <p:txBody>
          <a:bodyPr/>
          <a:lstStyle>
            <a:lvl1pPr algn="l" eaLnBrk="0" hangingPunct="0">
              <a:spcAft>
                <a:spcPct val="30000"/>
              </a:spcAft>
              <a:buClr>
                <a:schemeClr val="accent1"/>
              </a:buClr>
              <a:defRPr sz="2200">
                <a:solidFill>
                  <a:srgbClr val="000000"/>
                </a:solidFill>
                <a:latin typeface="Arial"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9pPr>
          </a:lstStyle>
          <a:p>
            <a:pPr>
              <a:buClrTx/>
            </a:pPr>
            <a:r>
              <a:rPr lang="en-US" altLang="en-US" sz="800">
                <a:solidFill>
                  <a:srgbClr val="808080"/>
                </a:solidFill>
                <a:ea typeface="ＭＳ Ｐゴシック" pitchFamily="34" charset="-128"/>
              </a:rPr>
              <a:t>Fidelity Internal</a:t>
            </a:r>
          </a:p>
        </p:txBody>
      </p:sp>
      <p:sp>
        <p:nvSpPr>
          <p:cNvPr id="19459"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Decomposition Based Models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3903662"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BATS/ TBATS</a:t>
            </a:r>
          </a:p>
        </p:txBody>
      </p:sp>
      <p:sp>
        <p:nvSpPr>
          <p:cNvPr id="10246" name="TextBox 3"/>
          <p:cNvSpPr txBox="1">
            <a:spLocks noChangeArrowheads="1"/>
          </p:cNvSpPr>
          <p:nvPr/>
        </p:nvSpPr>
        <p:spPr bwMode="auto">
          <a:xfrm>
            <a:off x="300038" y="1365250"/>
            <a:ext cx="872172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Aft>
                <a:spcPct val="30000"/>
              </a:spcAft>
              <a:buClr>
                <a:schemeClr val="accent1"/>
              </a:buClr>
              <a:defRPr sz="2200">
                <a:solidFill>
                  <a:srgbClr val="000000"/>
                </a:solidFill>
                <a:latin typeface="Arial" charset="0"/>
              </a:defRPr>
            </a:lvl1pPr>
            <a:lvl2pPr marL="742950" indent="-285750" algn="l" eaLnBrk="0" hangingPunct="0">
              <a:spcAft>
                <a:spcPct val="30000"/>
              </a:spcAft>
              <a:buClr>
                <a:schemeClr val="accent1"/>
              </a:buClr>
              <a:buFont typeface="Wingdings 3" pitchFamily="18" charset="2"/>
              <a:buChar char=""/>
              <a:defRPr sz="2000">
                <a:solidFill>
                  <a:srgbClr val="000000"/>
                </a:solidFill>
                <a:latin typeface="Arial" charset="0"/>
              </a:defRPr>
            </a:lvl2pPr>
            <a:lvl3pPr marL="1143000" indent="-228600" algn="l" eaLnBrk="0" hangingPunct="0">
              <a:spcAft>
                <a:spcPct val="30000"/>
              </a:spcAft>
              <a:buClr>
                <a:schemeClr val="accent1"/>
              </a:buClr>
              <a:buFont typeface="Wingdings" pitchFamily="2" charset="2"/>
              <a:buChar char="§"/>
              <a:defRPr>
                <a:solidFill>
                  <a:srgbClr val="000000"/>
                </a:solidFill>
                <a:latin typeface="Arial" charset="0"/>
              </a:defRPr>
            </a:lvl3pPr>
            <a:lvl4pPr marL="1600200" indent="-228600" algn="l" eaLnBrk="0" hangingPunct="0">
              <a:spcAft>
                <a:spcPct val="30000"/>
              </a:spcAft>
              <a:buClr>
                <a:schemeClr val="accent1"/>
              </a:buClr>
              <a:buFont typeface="Wingdings 2" pitchFamily="18" charset="2"/>
              <a:buChar char=""/>
              <a:defRPr sz="1600">
                <a:solidFill>
                  <a:srgbClr val="000000"/>
                </a:solidFill>
                <a:latin typeface="Arial" charset="0"/>
              </a:defRPr>
            </a:lvl4pPr>
            <a:lvl5pPr marL="2057400" indent="-228600" algn="l" eaLnBrk="0" hangingPunct="0">
              <a:spcAft>
                <a:spcPct val="30000"/>
              </a:spcAft>
              <a:buClr>
                <a:schemeClr val="accent1"/>
              </a:buClr>
              <a:buFont typeface="Wingdings 2" pitchFamily="18" charset="2"/>
              <a:buChar char=""/>
              <a:defRPr sz="14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400">
                <a:solidFill>
                  <a:srgbClr val="000000"/>
                </a:solidFill>
                <a:latin typeface="Arial" charset="0"/>
              </a:defRPr>
            </a:lvl9pPr>
          </a:lstStyle>
          <a:p>
            <a:pPr eaLnBrk="1" hangingPunct="1">
              <a:spcAft>
                <a:spcPct val="0"/>
              </a:spcAft>
              <a:buClrTx/>
              <a:defRPr/>
            </a:pPr>
            <a:endParaRPr lang="en-US" altLang="en-US" sz="1400" i="1" dirty="0">
              <a:solidFill>
                <a:schemeClr val="tx1"/>
              </a:solidFill>
            </a:endParaRPr>
          </a:p>
          <a:p>
            <a:pPr eaLnBrk="1" hangingPunct="1">
              <a:spcAft>
                <a:spcPct val="0"/>
              </a:spcAft>
              <a:buClrTx/>
              <a:defRPr/>
            </a:pPr>
            <a:r>
              <a:rPr lang="en-US" altLang="en-US" sz="1400" b="1" i="1" dirty="0">
                <a:solidFill>
                  <a:schemeClr val="tx1"/>
                </a:solidFill>
              </a:rPr>
              <a:t>Advantages:</a:t>
            </a:r>
          </a:p>
          <a:p>
            <a:pPr marL="285750" indent="-285750" eaLnBrk="1" hangingPunct="1">
              <a:spcAft>
                <a:spcPct val="0"/>
              </a:spcAft>
              <a:buClrTx/>
              <a:buFont typeface="Wingdings" panose="05000000000000000000" pitchFamily="2" charset="2"/>
              <a:buChar char="Ø"/>
              <a:defRPr/>
            </a:pPr>
            <a:r>
              <a:rPr lang="en-US" altLang="en-US" sz="1400" i="1" dirty="0">
                <a:solidFill>
                  <a:schemeClr val="tx1"/>
                </a:solidFill>
              </a:rPr>
              <a:t>The key feature of BATS/TBATS models is that they allow to model wide varieties of seasonal patterns.</a:t>
            </a:r>
          </a:p>
          <a:p>
            <a:pPr marL="285750" indent="-285750" eaLnBrk="1" hangingPunct="1">
              <a:spcAft>
                <a:spcPct val="0"/>
              </a:spcAft>
              <a:buClrTx/>
              <a:buFont typeface="Wingdings" panose="05000000000000000000" pitchFamily="2" charset="2"/>
              <a:buChar char="Ø"/>
              <a:defRPr/>
            </a:pPr>
            <a:r>
              <a:rPr lang="en-US" altLang="en-US" sz="1400" i="1" dirty="0">
                <a:solidFill>
                  <a:schemeClr val="tx1"/>
                </a:solidFill>
              </a:rPr>
              <a:t>The TBATS model is useful when a time series with a complicated seasonal pattern is encountered. It can deal with complex types of seasonality such as multiple seasonal components. </a:t>
            </a:r>
          </a:p>
          <a:p>
            <a:pPr marL="285750" indent="-285750" eaLnBrk="1" hangingPunct="1">
              <a:spcAft>
                <a:spcPct val="0"/>
              </a:spcAft>
              <a:buClrTx/>
              <a:buFont typeface="Wingdings" panose="05000000000000000000" pitchFamily="2" charset="2"/>
              <a:buChar char="Ø"/>
              <a:defRPr/>
            </a:pPr>
            <a:r>
              <a:rPr lang="en-US" altLang="en-US" sz="1400" i="1" dirty="0">
                <a:solidFill>
                  <a:schemeClr val="tx1"/>
                </a:solidFill>
              </a:rPr>
              <a:t>It also handles nonlinear features in time series. Finally, both BATS and TBATS take autocorrelation in residuals into account. </a:t>
            </a:r>
          </a:p>
          <a:p>
            <a:pPr marL="285750" indent="-285750" eaLnBrk="1" hangingPunct="1">
              <a:spcAft>
                <a:spcPct val="0"/>
              </a:spcAft>
              <a:buClrTx/>
              <a:buFont typeface="Wingdings" panose="05000000000000000000" pitchFamily="2" charset="2"/>
              <a:buChar char="Ø"/>
              <a:defRPr/>
            </a:pPr>
            <a:r>
              <a:rPr lang="en-US" altLang="en-US" sz="1400" i="1" dirty="0">
                <a:solidFill>
                  <a:schemeClr val="tx1"/>
                </a:solidFill>
              </a:rPr>
              <a:t>The TBATS model reduces the parameter space without a negative impact on the predictive accuracy. It requires the estimation of 2 (k</a:t>
            </a:r>
            <a:r>
              <a:rPr lang="en-US" altLang="en-US" sz="1400" i="1" baseline="-25000" dirty="0">
                <a:solidFill>
                  <a:schemeClr val="tx1"/>
                </a:solidFill>
              </a:rPr>
              <a:t>1</a:t>
            </a:r>
            <a:r>
              <a:rPr lang="en-US" altLang="en-US" sz="1400" i="1" dirty="0">
                <a:solidFill>
                  <a:schemeClr val="tx1"/>
                </a:solidFill>
              </a:rPr>
              <a:t>, k</a:t>
            </a:r>
            <a:r>
              <a:rPr lang="en-US" altLang="en-US" sz="1400" i="1" baseline="-25000" dirty="0">
                <a:solidFill>
                  <a:schemeClr val="tx1"/>
                </a:solidFill>
              </a:rPr>
              <a:t>2,</a:t>
            </a:r>
            <a:r>
              <a:rPr lang="en-US" altLang="en-US" sz="1400" i="1" dirty="0">
                <a:solidFill>
                  <a:schemeClr val="tx1"/>
                </a:solidFill>
              </a:rPr>
              <a:t>   k</a:t>
            </a:r>
            <a:r>
              <a:rPr lang="en-US" altLang="en-US" sz="1400" i="1" baseline="-25000" dirty="0">
                <a:solidFill>
                  <a:schemeClr val="tx1"/>
                </a:solidFill>
              </a:rPr>
              <a:t>3</a:t>
            </a:r>
            <a:r>
              <a:rPr lang="en-US" altLang="en-US" sz="1400" i="1" dirty="0">
                <a:solidFill>
                  <a:schemeClr val="tx1"/>
                </a:solidFill>
              </a:rPr>
              <a:t>  ...   </a:t>
            </a:r>
            <a:r>
              <a:rPr lang="en-US" altLang="en-US" sz="1400" i="1" dirty="0" err="1">
                <a:solidFill>
                  <a:schemeClr val="tx1"/>
                </a:solidFill>
              </a:rPr>
              <a:t>k</a:t>
            </a:r>
            <a:r>
              <a:rPr lang="en-US" altLang="en-US" sz="1400" i="1" baseline="-25000" dirty="0" err="1">
                <a:solidFill>
                  <a:schemeClr val="tx1"/>
                </a:solidFill>
              </a:rPr>
              <a:t>T</a:t>
            </a:r>
            <a:r>
              <a:rPr lang="en-US" altLang="en-US" sz="1400" i="1" dirty="0">
                <a:solidFill>
                  <a:schemeClr val="tx1"/>
                </a:solidFill>
              </a:rPr>
              <a:t>) initial values. This number is generally smaller than the number of seed parameters required by BATS models.</a:t>
            </a:r>
          </a:p>
          <a:p>
            <a:pPr eaLnBrk="1" hangingPunct="1">
              <a:spcAft>
                <a:spcPct val="0"/>
              </a:spcAft>
              <a:buClrTx/>
              <a:defRPr/>
            </a:pPr>
            <a:endParaRPr lang="en-US" altLang="en-US" sz="1400" b="1" i="1" dirty="0">
              <a:solidFill>
                <a:schemeClr val="tx1"/>
              </a:solidFill>
            </a:endParaRPr>
          </a:p>
          <a:p>
            <a:pPr eaLnBrk="1" hangingPunct="1">
              <a:spcAft>
                <a:spcPct val="0"/>
              </a:spcAft>
              <a:buClrTx/>
              <a:defRPr/>
            </a:pPr>
            <a:r>
              <a:rPr lang="en-US" altLang="en-US" sz="1400" b="1" i="1" dirty="0">
                <a:solidFill>
                  <a:schemeClr val="tx1"/>
                </a:solidFill>
              </a:rPr>
              <a:t>Disadvantages:</a:t>
            </a:r>
            <a:r>
              <a:rPr lang="en-US" altLang="en-US" sz="1400" i="1" dirty="0">
                <a:solidFill>
                  <a:schemeClr val="tx1"/>
                </a:solidFill>
              </a:rPr>
              <a:t> </a:t>
            </a:r>
          </a:p>
          <a:p>
            <a:pPr marL="285750" indent="-285750" eaLnBrk="1" hangingPunct="1">
              <a:spcAft>
                <a:spcPct val="0"/>
              </a:spcAft>
              <a:buClrTx/>
              <a:buFont typeface="Wingdings" panose="05000000000000000000" pitchFamily="2" charset="2"/>
              <a:buChar char="Ø"/>
              <a:defRPr/>
            </a:pPr>
            <a:r>
              <a:rPr lang="en-US" altLang="en-US" sz="1400" i="1" dirty="0">
                <a:solidFill>
                  <a:schemeClr val="tx1"/>
                </a:solidFill>
              </a:rPr>
              <a:t>It is possible to fit ARIMA models with multiple seasonal components as Fourier terms, and often this approach will give similar results to the TBATS model. However, TBATS is preferable if seasonality changes over time, in addition the approach is fully automated. The core downside is that you cannot include explanatory covariates (such as time of day, or knowledge about an advertising campaign) as additional independent variables in the TBATS framework.</a:t>
            </a:r>
          </a:p>
          <a:p>
            <a:pPr marL="285750" indent="-285750" eaLnBrk="1" hangingPunct="1">
              <a:spcAft>
                <a:spcPct val="0"/>
              </a:spcAft>
              <a:buClrTx/>
              <a:buFont typeface="Wingdings" panose="05000000000000000000" pitchFamily="2" charset="2"/>
              <a:buChar char="Ø"/>
              <a:defRPr/>
            </a:pPr>
            <a:r>
              <a:rPr lang="en-US" altLang="en-US" sz="1400" i="1" dirty="0">
                <a:solidFill>
                  <a:schemeClr val="tx1"/>
                </a:solidFill>
              </a:rPr>
              <a:t>The BATS and TBATS models are based on a state space model with a single error. These types of models are designed for use when there are multiple cyclical patterns (eg. Daily, Weekly and Yearly Pattern).                                          						</a:t>
            </a:r>
          </a:p>
        </p:txBody>
      </p:sp>
      <p:graphicFrame>
        <p:nvGraphicFramePr>
          <p:cNvPr id="4" name="Object 3"/>
          <p:cNvGraphicFramePr>
            <a:graphicFrameLocks noChangeAspect="1"/>
          </p:cNvGraphicFramePr>
          <p:nvPr>
            <p:extLst>
              <p:ext uri="{D42A27DB-BD31-4B8C-83A1-F6EECF244321}">
                <p14:modId xmlns:p14="http://schemas.microsoft.com/office/powerpoint/2010/main" val="3984302190"/>
              </p:ext>
            </p:extLst>
          </p:nvPr>
        </p:nvGraphicFramePr>
        <p:xfrm>
          <a:off x="4463143" y="5534000"/>
          <a:ext cx="914400" cy="771525"/>
        </p:xfrm>
        <a:graphic>
          <a:graphicData uri="http://schemas.openxmlformats.org/presentationml/2006/ole">
            <mc:AlternateContent xmlns:mc="http://schemas.openxmlformats.org/markup-compatibility/2006">
              <mc:Choice xmlns:v="urn:schemas-microsoft-com:vml" Requires="v">
                <p:oleObj spid="_x0000_s10359"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4463143" y="55340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98716459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a:t>
            </a:r>
          </a:p>
        </p:txBody>
      </p:sp>
      <p:sp>
        <p:nvSpPr>
          <p:cNvPr id="3" name="SmartArt Placeholder 2"/>
          <p:cNvSpPr>
            <a:spLocks noGrp="1"/>
          </p:cNvSpPr>
          <p:nvPr>
            <p:ph type="dgm" idx="4294967295"/>
          </p:nvPr>
        </p:nvSpPr>
        <p:spPr>
          <a:xfrm>
            <a:off x="488950" y="1452563"/>
            <a:ext cx="8274050" cy="1811337"/>
          </a:xfrm>
          <a:prstGeom prst="rect">
            <a:avLst/>
          </a:prstGeom>
        </p:spPr>
      </p:sp>
      <p:sp>
        <p:nvSpPr>
          <p:cNvPr id="5" name="Rounded Rectangle 4"/>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6" name="Rounded Rectangle 5"/>
          <p:cNvSpPr/>
          <p:nvPr/>
        </p:nvSpPr>
        <p:spPr bwMode="auto">
          <a:xfrm>
            <a:off x="1654630" y="1201738"/>
            <a:ext cx="5497285"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Decomposition of a time series </a:t>
            </a:r>
          </a:p>
        </p:txBody>
      </p:sp>
      <p:sp>
        <p:nvSpPr>
          <p:cNvPr id="8" name="Rectangle 7"/>
          <p:cNvSpPr/>
          <p:nvPr/>
        </p:nvSpPr>
        <p:spPr>
          <a:xfrm>
            <a:off x="413657" y="1759373"/>
            <a:ext cx="8294914" cy="2123658"/>
          </a:xfrm>
          <a:prstGeom prst="rect">
            <a:avLst/>
          </a:prstGeom>
        </p:spPr>
        <p:txBody>
          <a:bodyPr wrap="square">
            <a:spAutoFit/>
          </a:bodyPr>
          <a:lstStyle/>
          <a:p>
            <a:pPr marL="171450" indent="-171450" algn="l">
              <a:buFont typeface="Arial" panose="020B0604020202020204" pitchFamily="34" charset="0"/>
              <a:buChar char="•"/>
            </a:pPr>
            <a:r>
              <a:rPr lang="en-US" sz="1200" i="1" dirty="0"/>
              <a:t>The classical decomposition method originated in the 1920s. </a:t>
            </a:r>
          </a:p>
          <a:p>
            <a:pPr marL="171450" indent="-171450" algn="l">
              <a:buFont typeface="Arial" panose="020B0604020202020204" pitchFamily="34" charset="0"/>
              <a:buChar char="•"/>
            </a:pPr>
            <a:r>
              <a:rPr lang="en-US" sz="1200" i="1" dirty="0"/>
              <a:t>It is a relatively simple procedure and forms the basis for most other methods of time series decomposition. </a:t>
            </a:r>
          </a:p>
          <a:p>
            <a:pPr marL="171450" indent="-171450" algn="l">
              <a:buFont typeface="Arial" panose="020B0604020202020204" pitchFamily="34" charset="0"/>
              <a:buChar char="•"/>
            </a:pPr>
            <a:r>
              <a:rPr lang="en-US" sz="1200" i="1" dirty="0"/>
              <a:t>There are two forms of classical decomposition: an </a:t>
            </a:r>
            <a:r>
              <a:rPr lang="en-US" sz="1200" b="1" i="1" dirty="0"/>
              <a:t>additive decomposition</a:t>
            </a:r>
            <a:r>
              <a:rPr lang="en-US" sz="1200" i="1" dirty="0"/>
              <a:t> and a </a:t>
            </a:r>
            <a:r>
              <a:rPr lang="en-US" sz="1200" b="1" i="1" dirty="0"/>
              <a:t>multiplicative decomposition</a:t>
            </a:r>
            <a:r>
              <a:rPr lang="en-US" sz="1200" i="1" dirty="0"/>
              <a:t>.</a:t>
            </a:r>
          </a:p>
          <a:p>
            <a:pPr marL="171450" indent="-171450" algn="l">
              <a:buFont typeface="Arial" panose="020B0604020202020204" pitchFamily="34" charset="0"/>
              <a:buChar char="•"/>
            </a:pPr>
            <a:r>
              <a:rPr lang="en-US" sz="1200" i="1" dirty="0"/>
              <a:t>In classical decomposition, we assume the </a:t>
            </a:r>
            <a:r>
              <a:rPr lang="en-US" sz="1200" b="1" i="1" dirty="0"/>
              <a:t>seasonal component is constant from year to year</a:t>
            </a:r>
            <a:r>
              <a:rPr lang="en-US" sz="1200" i="1" dirty="0"/>
              <a:t>. These are sometimes called the </a:t>
            </a:r>
            <a:r>
              <a:rPr lang="en-US" sz="1200" b="1" i="1" dirty="0"/>
              <a:t>“seasonal indices”</a:t>
            </a:r>
            <a:r>
              <a:rPr lang="en-US" sz="1200" i="1" dirty="0"/>
              <a:t>.</a:t>
            </a:r>
          </a:p>
          <a:p>
            <a:pPr algn="l"/>
            <a:endParaRPr lang="en-US" sz="1200" i="1" dirty="0"/>
          </a:p>
          <a:p>
            <a:pPr algn="l"/>
            <a:r>
              <a:rPr lang="en-US" sz="1200" b="1" i="1" dirty="0"/>
              <a:t>Problems:</a:t>
            </a:r>
          </a:p>
          <a:p>
            <a:pPr marL="171450" indent="-171450" algn="l">
              <a:buFont typeface="Arial" panose="020B0604020202020204" pitchFamily="34" charset="0"/>
              <a:buChar char="•"/>
            </a:pPr>
            <a:r>
              <a:rPr lang="en-US" sz="1200" i="1" dirty="0"/>
              <a:t>The estimate of the trend is unavailable for the first few and last few observations. For example, if m=12, there is no trend estimate for the first six and last six observations. </a:t>
            </a:r>
          </a:p>
          <a:p>
            <a:pPr marL="171450" indent="-171450" algn="l">
              <a:buFont typeface="Arial" panose="020B0604020202020204" pitchFamily="34" charset="0"/>
              <a:buChar char="•"/>
            </a:pPr>
            <a:r>
              <a:rPr lang="en-US" sz="1200" i="1" dirty="0"/>
              <a:t>Classical decomposition methods assume that the seasonal component repeats from year to year. </a:t>
            </a:r>
          </a:p>
          <a:p>
            <a:pPr marL="171450" indent="-171450" algn="l">
              <a:buFont typeface="Arial" panose="020B0604020202020204" pitchFamily="34" charset="0"/>
              <a:buChar char="•"/>
            </a:pPr>
            <a:r>
              <a:rPr lang="en-US" sz="1200" i="1" dirty="0"/>
              <a:t>Occasionally, the value of the time series in a small number of periods may be particularly unusual. </a:t>
            </a:r>
          </a:p>
        </p:txBody>
      </p:sp>
      <p:sp>
        <p:nvSpPr>
          <p:cNvPr id="10" name="TextBox 9"/>
          <p:cNvSpPr txBox="1"/>
          <p:nvPr/>
        </p:nvSpPr>
        <p:spPr>
          <a:xfrm>
            <a:off x="500745" y="4345452"/>
            <a:ext cx="8207829" cy="1384995"/>
          </a:xfrm>
          <a:prstGeom prst="rect">
            <a:avLst/>
          </a:prstGeom>
          <a:solidFill>
            <a:schemeClr val="accent1"/>
          </a:solidFill>
        </p:spPr>
        <p:txBody>
          <a:bodyPr wrap="square" rtlCol="0">
            <a:spAutoFit/>
          </a:bodyPr>
          <a:lstStyle/>
          <a:p>
            <a:pPr algn="l"/>
            <a:r>
              <a:rPr lang="en-US" sz="1400" b="1" i="1" u="sng" dirty="0">
                <a:solidFill>
                  <a:schemeClr val="bg1"/>
                </a:solidFill>
              </a:rPr>
              <a:t>CODE:</a:t>
            </a:r>
          </a:p>
          <a:p>
            <a:pPr algn="l"/>
            <a:r>
              <a:rPr lang="en-US" sz="1400" i="1" dirty="0">
                <a:solidFill>
                  <a:schemeClr val="bg1"/>
                </a:solidFill>
              </a:rPr>
              <a:t># x is the time series</a:t>
            </a:r>
          </a:p>
          <a:p>
            <a:pPr algn="l"/>
            <a:r>
              <a:rPr lang="en-US" sz="1400" i="1" dirty="0">
                <a:solidFill>
                  <a:schemeClr val="bg1"/>
                </a:solidFill>
              </a:rPr>
              <a:t>plot(</a:t>
            </a:r>
            <a:r>
              <a:rPr lang="en-US" sz="1400" i="1" dirty="0" err="1">
                <a:solidFill>
                  <a:schemeClr val="bg1"/>
                </a:solidFill>
              </a:rPr>
              <a:t>dj,main</a:t>
            </a:r>
            <a:r>
              <a:rPr lang="en-US" sz="1400" i="1" dirty="0">
                <a:solidFill>
                  <a:schemeClr val="bg1"/>
                </a:solidFill>
              </a:rPr>
              <a:t>="Dow Jones Index (daily ending 15 Jul 94)",</a:t>
            </a:r>
            <a:r>
              <a:rPr lang="en-US" sz="1400" i="1" dirty="0" err="1">
                <a:solidFill>
                  <a:schemeClr val="bg1"/>
                </a:solidFill>
              </a:rPr>
              <a:t>xlab</a:t>
            </a:r>
            <a:r>
              <a:rPr lang="en-US" sz="1400" i="1" dirty="0">
                <a:solidFill>
                  <a:schemeClr val="bg1"/>
                </a:solidFill>
              </a:rPr>
              <a:t>="Day",</a:t>
            </a:r>
            <a:r>
              <a:rPr lang="en-US" sz="1400" i="1" dirty="0" err="1">
                <a:solidFill>
                  <a:schemeClr val="bg1"/>
                </a:solidFill>
              </a:rPr>
              <a:t>ylab</a:t>
            </a:r>
            <a:r>
              <a:rPr lang="en-US" sz="1400" i="1" dirty="0">
                <a:solidFill>
                  <a:schemeClr val="bg1"/>
                </a:solidFill>
              </a:rPr>
              <a:t>="")</a:t>
            </a:r>
          </a:p>
          <a:p>
            <a:pPr algn="l"/>
            <a:r>
              <a:rPr lang="en-US" sz="1400" i="1" dirty="0">
                <a:solidFill>
                  <a:schemeClr val="bg1"/>
                </a:solidFill>
              </a:rPr>
              <a:t>ts.dj&lt;-</a:t>
            </a:r>
            <a:r>
              <a:rPr lang="en-US" sz="1400" i="1" dirty="0" err="1">
                <a:solidFill>
                  <a:schemeClr val="bg1"/>
                </a:solidFill>
              </a:rPr>
              <a:t>ts</a:t>
            </a:r>
            <a:r>
              <a:rPr lang="en-US" sz="1400" i="1" dirty="0">
                <a:solidFill>
                  <a:schemeClr val="bg1"/>
                </a:solidFill>
              </a:rPr>
              <a:t>(</a:t>
            </a:r>
            <a:r>
              <a:rPr lang="en-US" sz="1400" i="1" dirty="0" err="1">
                <a:solidFill>
                  <a:schemeClr val="bg1"/>
                </a:solidFill>
              </a:rPr>
              <a:t>dj,frequency</a:t>
            </a:r>
            <a:r>
              <a:rPr lang="en-US" sz="1400" i="1" dirty="0">
                <a:solidFill>
                  <a:schemeClr val="bg1"/>
                </a:solidFill>
              </a:rPr>
              <a:t>=7)</a:t>
            </a:r>
          </a:p>
          <a:p>
            <a:pPr algn="l"/>
            <a:r>
              <a:rPr lang="en-US" sz="1400" i="1" dirty="0">
                <a:solidFill>
                  <a:schemeClr val="bg1"/>
                </a:solidFill>
              </a:rPr>
              <a:t>dec.dj&lt;-decompose(ts.dj)</a:t>
            </a:r>
          </a:p>
          <a:p>
            <a:pPr algn="l"/>
            <a:r>
              <a:rPr lang="en-US" sz="1400" i="1" dirty="0">
                <a:solidFill>
                  <a:schemeClr val="bg1"/>
                </a:solidFill>
              </a:rPr>
              <a:t>plot(dec.dj)</a:t>
            </a:r>
          </a:p>
        </p:txBody>
      </p:sp>
      <p:graphicFrame>
        <p:nvGraphicFramePr>
          <p:cNvPr id="7" name="Object 6"/>
          <p:cNvGraphicFramePr>
            <a:graphicFrameLocks noChangeAspect="1"/>
          </p:cNvGraphicFramePr>
          <p:nvPr>
            <p:extLst>
              <p:ext uri="{D42A27DB-BD31-4B8C-83A1-F6EECF244321}">
                <p14:modId xmlns:p14="http://schemas.microsoft.com/office/powerpoint/2010/main" val="4262981734"/>
              </p:ext>
            </p:extLst>
          </p:nvPr>
        </p:nvGraphicFramePr>
        <p:xfrm>
          <a:off x="7151915" y="4652186"/>
          <a:ext cx="914400" cy="771525"/>
        </p:xfrm>
        <a:graphic>
          <a:graphicData uri="http://schemas.openxmlformats.org/presentationml/2006/ole">
            <mc:AlternateContent xmlns:mc="http://schemas.openxmlformats.org/markup-compatibility/2006">
              <mc:Choice xmlns:v="urn:schemas-microsoft-com:vml" Requires="v">
                <p:oleObj spid="_x0000_s15416"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7151915" y="4652186"/>
                        <a:ext cx="914400" cy="771525"/>
                      </a:xfrm>
                      <a:prstGeom prst="rect">
                        <a:avLst/>
                      </a:prstGeom>
                      <a:solidFill>
                        <a:schemeClr val="accent1">
                          <a:lumMod val="60000"/>
                          <a:lumOff val="40000"/>
                        </a:schemeClr>
                      </a:solidFill>
                      <a:ln>
                        <a:solidFill>
                          <a:schemeClr val="tx1"/>
                        </a:solidFill>
                      </a:ln>
                    </p:spPr>
                  </p:pic>
                </p:oleObj>
              </mc:Fallback>
            </mc:AlternateContent>
          </a:graphicData>
        </a:graphic>
      </p:graphicFrame>
    </p:spTree>
    <p:extLst>
      <p:ext uri="{BB962C8B-B14F-4D97-AF65-F5344CB8AC3E}">
        <p14:creationId xmlns:p14="http://schemas.microsoft.com/office/powerpoint/2010/main" val="55012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990600"/>
          </a:xfrm>
          <a:prstGeom prst="rect">
            <a:avLst/>
          </a:prstGeom>
        </p:spPr>
        <p:txBody>
          <a:bodyPr/>
          <a:lstStyle/>
          <a:p>
            <a:r>
              <a:rPr lang="en-US" dirty="0"/>
              <a:t>Time Series Analysis</a:t>
            </a:r>
          </a:p>
        </p:txBody>
      </p:sp>
      <p:sp>
        <p:nvSpPr>
          <p:cNvPr id="3" name="SmartArt Placeholder 2"/>
          <p:cNvSpPr>
            <a:spLocks noGrp="1"/>
          </p:cNvSpPr>
          <p:nvPr>
            <p:ph type="dgm" idx="4294967295"/>
          </p:nvPr>
        </p:nvSpPr>
        <p:spPr>
          <a:xfrm>
            <a:off x="488950" y="1452563"/>
            <a:ext cx="8274050" cy="1811337"/>
          </a:xfrm>
          <a:prstGeom prst="rect">
            <a:avLst/>
          </a:prstGeom>
        </p:spPr>
      </p:sp>
      <p:sp>
        <p:nvSpPr>
          <p:cNvPr id="5" name="Rounded Rectangle 4"/>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6" name="Rounded Rectangle 5"/>
          <p:cNvSpPr/>
          <p:nvPr/>
        </p:nvSpPr>
        <p:spPr bwMode="auto">
          <a:xfrm>
            <a:off x="1654630" y="1201738"/>
            <a:ext cx="5497285"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Decomposition of a time series </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445" y="1582737"/>
            <a:ext cx="7995107" cy="4643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3613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Log Transformation</a:t>
            </a:r>
          </a:p>
        </p:txBody>
      </p:sp>
      <p:sp>
        <p:nvSpPr>
          <p:cNvPr id="4" name="TextBox 3"/>
          <p:cNvSpPr txBox="1"/>
          <p:nvPr/>
        </p:nvSpPr>
        <p:spPr>
          <a:xfrm>
            <a:off x="382138" y="1736511"/>
            <a:ext cx="8284191" cy="3600986"/>
          </a:xfrm>
          <a:prstGeom prst="rect">
            <a:avLst/>
          </a:prstGeom>
          <a:noFill/>
        </p:spPr>
        <p:txBody>
          <a:bodyPr wrap="square" rtlCol="0">
            <a:spAutoFit/>
          </a:bodyPr>
          <a:lstStyle/>
          <a:p>
            <a:pPr marL="171450" indent="-171450" algn="l">
              <a:buFont typeface="Arial" panose="020B0604020202020204" pitchFamily="34" charset="0"/>
              <a:buChar char="•"/>
            </a:pPr>
            <a:r>
              <a:rPr lang="en-US" sz="1200" i="1" dirty="0"/>
              <a:t>If the data show variation that </a:t>
            </a:r>
            <a:r>
              <a:rPr lang="en-US" sz="1200" b="1" i="1" dirty="0"/>
              <a:t>increases or decreases with the level of the series</a:t>
            </a:r>
            <a:r>
              <a:rPr lang="en-US" sz="1200" i="1" dirty="0"/>
              <a:t>, then a transformation can be useful. </a:t>
            </a:r>
          </a:p>
          <a:p>
            <a:pPr lvl="1" algn="l"/>
            <a:r>
              <a:rPr lang="en-US" sz="1200" i="1" dirty="0"/>
              <a:t>	</a:t>
            </a:r>
          </a:p>
          <a:p>
            <a:pPr lvl="1" algn="l"/>
            <a:r>
              <a:rPr lang="en-US" sz="1200" i="1" dirty="0"/>
              <a:t>	For example, a logarithmic transformation is often useful. If we denote the original observations as y</a:t>
            </a:r>
            <a:r>
              <a:rPr lang="en-US" sz="1200" i="1" baseline="-25000" dirty="0"/>
              <a:t>1</a:t>
            </a:r>
            <a:r>
              <a:rPr lang="en-US" sz="1200" i="1" dirty="0"/>
              <a:t>,…,</a:t>
            </a:r>
            <a:r>
              <a:rPr lang="en-US" sz="1200" i="1" dirty="0" err="1"/>
              <a:t>y</a:t>
            </a:r>
            <a:r>
              <a:rPr lang="en-US" sz="1200" i="1" baseline="-25000" dirty="0" err="1"/>
              <a:t>T</a:t>
            </a:r>
            <a:r>
              <a:rPr lang="en-US" sz="1200" i="1" dirty="0"/>
              <a:t> and the transformed observations as w</a:t>
            </a:r>
            <a:r>
              <a:rPr lang="en-US" sz="1200" i="1" baseline="-25000" dirty="0"/>
              <a:t>1</a:t>
            </a:r>
            <a:r>
              <a:rPr lang="en-US" sz="1200" i="1" dirty="0"/>
              <a:t> ,…,</a:t>
            </a:r>
            <a:r>
              <a:rPr lang="en-US" sz="1200" i="1" dirty="0" err="1"/>
              <a:t>w</a:t>
            </a:r>
            <a:r>
              <a:rPr lang="en-US" sz="1200" i="1" baseline="-25000" dirty="0" err="1"/>
              <a:t>T</a:t>
            </a:r>
            <a:r>
              <a:rPr lang="en-US" sz="1200" i="1" dirty="0"/>
              <a:t>, then </a:t>
            </a:r>
            <a:r>
              <a:rPr lang="en-US" sz="1200" i="1" dirty="0" err="1"/>
              <a:t>w</a:t>
            </a:r>
            <a:r>
              <a:rPr lang="en-US" sz="1200" i="1" baseline="-25000" dirty="0" err="1"/>
              <a:t>t</a:t>
            </a:r>
            <a:r>
              <a:rPr lang="en-US" sz="1200" i="1" dirty="0"/>
              <a:t> =log(</a:t>
            </a:r>
            <a:r>
              <a:rPr lang="en-US" sz="1200" i="1" dirty="0" err="1"/>
              <a:t>y</a:t>
            </a:r>
            <a:r>
              <a:rPr lang="en-US" sz="1200" i="1" baseline="-25000" dirty="0" err="1"/>
              <a:t>t</a:t>
            </a:r>
            <a:r>
              <a:rPr lang="en-US" sz="1200" i="1" dirty="0"/>
              <a:t>).</a:t>
            </a:r>
          </a:p>
          <a:p>
            <a:pPr marL="171450" indent="-171450" algn="l">
              <a:buFont typeface="Arial" panose="020B0604020202020204" pitchFamily="34" charset="0"/>
              <a:buChar char="•"/>
            </a:pPr>
            <a:endParaRPr lang="en-US" sz="1200" i="1" dirty="0"/>
          </a:p>
          <a:p>
            <a:pPr marL="171450" indent="-171450" algn="l">
              <a:buFont typeface="Arial" panose="020B0604020202020204" pitchFamily="34" charset="0"/>
              <a:buChar char="•"/>
            </a:pPr>
            <a:endParaRPr lang="en-US" sz="1200" i="1" dirty="0"/>
          </a:p>
          <a:p>
            <a:pPr marL="171450" indent="-171450" algn="l">
              <a:buFont typeface="Arial" panose="020B0604020202020204" pitchFamily="34" charset="0"/>
              <a:buChar char="•"/>
            </a:pPr>
            <a:r>
              <a:rPr lang="en-US" sz="1200" i="1" dirty="0"/>
              <a:t>A useful family of transformations that includes logarithms and power transformations is the family of "</a:t>
            </a:r>
            <a:r>
              <a:rPr lang="en-US" sz="1200" b="1" i="1" dirty="0"/>
              <a:t>Box-Cox transformations</a:t>
            </a:r>
            <a:r>
              <a:rPr lang="en-US" sz="1200" i="1" dirty="0"/>
              <a:t>", which depend on the parameter λ and are defined as follows:</a:t>
            </a:r>
          </a:p>
          <a:p>
            <a:pPr marL="171450" indent="-171450" algn="l">
              <a:buFont typeface="Arial" panose="020B0604020202020204" pitchFamily="34" charset="0"/>
              <a:buChar char="•"/>
            </a:pPr>
            <a:endParaRPr lang="en-US" sz="1200" i="1" dirty="0"/>
          </a:p>
          <a:p>
            <a:pPr marL="171450" indent="-171450" algn="l">
              <a:buFont typeface="Arial" panose="020B0604020202020204" pitchFamily="34" charset="0"/>
              <a:buChar char="•"/>
            </a:pPr>
            <a:endParaRPr lang="en-US" sz="1200" i="1" dirty="0"/>
          </a:p>
          <a:p>
            <a:pPr marL="171450" indent="-171450" algn="l">
              <a:buFont typeface="Arial" panose="020B0604020202020204" pitchFamily="34" charset="0"/>
              <a:buChar char="•"/>
            </a:pPr>
            <a:endParaRPr lang="en-US" sz="1200" i="1" dirty="0"/>
          </a:p>
          <a:p>
            <a:pPr marL="171450" indent="-171450" algn="l">
              <a:buFont typeface="Arial" panose="020B0604020202020204" pitchFamily="34" charset="0"/>
              <a:buChar char="•"/>
            </a:pPr>
            <a:endParaRPr lang="en-US" sz="1200" i="1" dirty="0"/>
          </a:p>
          <a:p>
            <a:pPr marL="171450" indent="-171450" algn="l">
              <a:buFont typeface="Arial" panose="020B0604020202020204" pitchFamily="34" charset="0"/>
              <a:buChar char="•"/>
            </a:pPr>
            <a:endParaRPr lang="en-US" sz="1200" i="1" dirty="0"/>
          </a:p>
          <a:p>
            <a:pPr marL="171450" indent="-171450" algn="l">
              <a:buFont typeface="Arial" panose="020B0604020202020204" pitchFamily="34" charset="0"/>
              <a:buChar char="•"/>
            </a:pPr>
            <a:endParaRPr lang="en-US" sz="1200" i="1" dirty="0"/>
          </a:p>
          <a:p>
            <a:pPr marL="171450" indent="-171450" algn="l">
              <a:buFont typeface="Arial" panose="020B0604020202020204" pitchFamily="34" charset="0"/>
              <a:buChar char="•"/>
            </a:pPr>
            <a:endParaRPr lang="en-US" sz="1200" i="1" dirty="0"/>
          </a:p>
          <a:p>
            <a:pPr marL="171450" indent="-171450" algn="l">
              <a:buFont typeface="Arial" panose="020B0604020202020204" pitchFamily="34" charset="0"/>
              <a:buChar char="•"/>
            </a:pPr>
            <a:r>
              <a:rPr lang="en-US" sz="1200" i="1" dirty="0"/>
              <a:t>The logarithm in a Box-Cox transformation is always a natural logarithm (i.e., to base e). So </a:t>
            </a:r>
            <a:r>
              <a:rPr lang="en-US" sz="1200" b="1" i="1" dirty="0"/>
              <a:t>if λ=0 , natural logarithms are used, but if λ≠0 , a power transformation is used followed by some simple scaling</a:t>
            </a:r>
            <a:r>
              <a:rPr lang="en-US" sz="1200" i="1" dirty="0"/>
              <a:t>.</a:t>
            </a:r>
          </a:p>
          <a:p>
            <a:pPr marL="171450" indent="-171450" algn="l">
              <a:buFont typeface="Arial" panose="020B0604020202020204" pitchFamily="34" charset="0"/>
              <a:buChar char="•"/>
            </a:pPr>
            <a:endParaRPr lang="en-US" sz="1200" i="1"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072" t="29841" r="51071" b="60889"/>
          <a:stretch/>
        </p:blipFill>
        <p:spPr bwMode="auto">
          <a:xfrm>
            <a:off x="2633663" y="3546436"/>
            <a:ext cx="3178628" cy="794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64029" y="5337497"/>
            <a:ext cx="6618514" cy="646331"/>
          </a:xfrm>
          <a:prstGeom prst="rect">
            <a:avLst/>
          </a:prstGeom>
          <a:solidFill>
            <a:schemeClr val="accent1"/>
          </a:solidFill>
        </p:spPr>
        <p:txBody>
          <a:bodyPr wrap="square" rtlCol="0">
            <a:spAutoFit/>
          </a:bodyPr>
          <a:lstStyle/>
          <a:p>
            <a:pPr algn="l"/>
            <a:r>
              <a:rPr lang="en-US" sz="1200" b="1" i="1" u="sng" dirty="0">
                <a:solidFill>
                  <a:schemeClr val="bg1"/>
                </a:solidFill>
              </a:rPr>
              <a:t>R code:</a:t>
            </a:r>
          </a:p>
          <a:p>
            <a:pPr algn="l"/>
            <a:r>
              <a:rPr lang="en-US" sz="1200" i="1" dirty="0">
                <a:solidFill>
                  <a:schemeClr val="bg1"/>
                </a:solidFill>
              </a:rPr>
              <a:t># The </a:t>
            </a:r>
            <a:r>
              <a:rPr lang="en-US" sz="1200" i="1" dirty="0" err="1">
                <a:solidFill>
                  <a:schemeClr val="bg1"/>
                </a:solidFill>
              </a:rPr>
              <a:t>BoxCox.lambda</a:t>
            </a:r>
            <a:r>
              <a:rPr lang="en-US" sz="1200" i="1" dirty="0">
                <a:solidFill>
                  <a:schemeClr val="bg1"/>
                </a:solidFill>
              </a:rPr>
              <a:t>() function will choose a value of lambda for you.</a:t>
            </a:r>
            <a:br>
              <a:rPr lang="en-US" sz="1200" i="1" dirty="0">
                <a:solidFill>
                  <a:schemeClr val="bg1"/>
                </a:solidFill>
              </a:rPr>
            </a:br>
            <a:r>
              <a:rPr lang="en-US" sz="1200" i="1" dirty="0">
                <a:solidFill>
                  <a:schemeClr val="bg1"/>
                </a:solidFill>
              </a:rPr>
              <a:t>lambda &lt;- </a:t>
            </a:r>
            <a:r>
              <a:rPr lang="en-US" sz="1200" i="1" dirty="0" err="1">
                <a:solidFill>
                  <a:schemeClr val="bg1"/>
                </a:solidFill>
              </a:rPr>
              <a:t>BoxCox.lambda</a:t>
            </a:r>
            <a:r>
              <a:rPr lang="en-US" sz="1200" i="1" dirty="0">
                <a:solidFill>
                  <a:schemeClr val="bg1"/>
                </a:solidFill>
              </a:rPr>
              <a:t>()</a:t>
            </a:r>
            <a:endParaRPr lang="en-US" dirty="0"/>
          </a:p>
        </p:txBody>
      </p:sp>
    </p:spTree>
    <p:extLst>
      <p:ext uri="{BB962C8B-B14F-4D97-AF65-F5344CB8AC3E}">
        <p14:creationId xmlns:p14="http://schemas.microsoft.com/office/powerpoint/2010/main" val="134282471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260350" y="0"/>
            <a:ext cx="8534400" cy="990600"/>
          </a:xfrm>
          <a:prstGeom prst="rect">
            <a:avLst/>
          </a:prstGeom>
        </p:spPr>
        <p:txBody>
          <a:bodyPr/>
          <a:lstStyle/>
          <a:p>
            <a:pPr eaLnBrk="1" hangingPunct="1"/>
            <a:r>
              <a:rPr lang="en-US" altLang="en-US" dirty="0"/>
              <a:t>Time Series Analysis – Mathematical Concepts</a:t>
            </a:r>
          </a:p>
        </p:txBody>
      </p:sp>
      <p:sp>
        <p:nvSpPr>
          <p:cNvPr id="2" name="Rounded Rectangle 1"/>
          <p:cNvSpPr/>
          <p:nvPr/>
        </p:nvSpPr>
        <p:spPr bwMode="auto">
          <a:xfrm>
            <a:off x="122238" y="1323975"/>
            <a:ext cx="8899525"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a:extLst/>
        </p:spPr>
        <p:txBody>
          <a:bodyPr lIns="45720" rIns="45720"/>
          <a:lstStyle/>
          <a:p>
            <a:pPr defTabSz="1019175">
              <a:defRPr/>
            </a:pPr>
            <a:endParaRPr lang="en-US" dirty="0"/>
          </a:p>
        </p:txBody>
      </p:sp>
      <p:sp>
        <p:nvSpPr>
          <p:cNvPr id="3" name="Rounded Rectangle 2"/>
          <p:cNvSpPr/>
          <p:nvPr/>
        </p:nvSpPr>
        <p:spPr bwMode="auto">
          <a:xfrm>
            <a:off x="2633663" y="1201738"/>
            <a:ext cx="44222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a:extLst/>
        </p:spPr>
        <p:txBody>
          <a:bodyPr lIns="45720" rIns="45720"/>
          <a:lstStyle/>
          <a:p>
            <a:pPr defTabSz="1019175">
              <a:defRPr/>
            </a:pPr>
            <a:r>
              <a:rPr lang="en-US" sz="1500" b="1" dirty="0">
                <a:solidFill>
                  <a:schemeClr val="bg1"/>
                </a:solidFill>
              </a:rPr>
              <a:t>Residual Analysis</a:t>
            </a:r>
          </a:p>
        </p:txBody>
      </p:sp>
      <mc:AlternateContent xmlns:mc="http://schemas.openxmlformats.org/markup-compatibility/2006" xmlns:a14="http://schemas.microsoft.com/office/drawing/2010/main">
        <mc:Choice Requires="a14">
          <p:sp>
            <p:nvSpPr>
              <p:cNvPr id="4" name="TextBox 3"/>
              <p:cNvSpPr txBox="1"/>
              <p:nvPr/>
            </p:nvSpPr>
            <p:spPr>
              <a:xfrm>
                <a:off x="599694" y="1587676"/>
                <a:ext cx="8054452" cy="2358403"/>
              </a:xfrm>
              <a:prstGeom prst="rect">
                <a:avLst/>
              </a:prstGeom>
              <a:noFill/>
              <a:ln>
                <a:solidFill>
                  <a:schemeClr val="tx1"/>
                </a:solidFill>
              </a:ln>
            </p:spPr>
            <p:txBody>
              <a:bodyPr wrap="square" rtlCol="0">
                <a:spAutoFit/>
              </a:bodyPr>
              <a:lstStyle/>
              <a:p>
                <a:pPr marL="285750" indent="-285750" algn="l">
                  <a:buFont typeface="Arial" panose="020B0604020202020204" pitchFamily="34" charset="0"/>
                  <a:buChar char="•"/>
                </a:pPr>
                <a:r>
                  <a:rPr lang="en-US" sz="1200" b="1" i="1" u="sng" dirty="0"/>
                  <a:t>Residuals in forecasting: </a:t>
                </a:r>
                <a:r>
                  <a:rPr lang="en-US" sz="1200" i="1" dirty="0"/>
                  <a:t>difference between observed value and its forecast based on all previous observations: </a:t>
                </a:r>
              </a:p>
              <a:p>
                <a:pPr lvl="5"/>
                <a:endParaRPr lang="en-US" sz="1200" i="1" dirty="0">
                  <a:latin typeface="Cambria Math"/>
                </a:endParaRPr>
              </a:p>
              <a:p>
                <a:pPr lvl="5"/>
                <a14:m>
                  <m:oMath xmlns:m="http://schemas.openxmlformats.org/officeDocument/2006/math">
                    <m:sSub>
                      <m:sSubPr>
                        <m:ctrlPr>
                          <a:rPr lang="en-US" sz="1400" i="1">
                            <a:latin typeface="Cambria Math" panose="02040503050406030204" pitchFamily="18" charset="0"/>
                          </a:rPr>
                        </m:ctrlPr>
                      </m:sSubPr>
                      <m:e>
                        <m:r>
                          <a:rPr lang="en-US" sz="1400" i="1">
                            <a:latin typeface="Cambria Math"/>
                          </a:rPr>
                          <m:t>𝑒</m:t>
                        </m:r>
                      </m:e>
                      <m:sub>
                        <m:r>
                          <a:rPr lang="en-US" sz="1400" i="1">
                            <a:latin typeface="Cambria Math"/>
                          </a:rPr>
                          <m:t>𝑡</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rPr>
                          <m:t>𝑦</m:t>
                        </m:r>
                      </m:e>
                      <m:sub>
                        <m:r>
                          <a:rPr lang="en-US" sz="1400" i="1">
                            <a:latin typeface="Cambria Math"/>
                          </a:rPr>
                          <m:t>𝑡</m:t>
                        </m:r>
                        <m:r>
                          <a:rPr lang="en-US" sz="1400" i="1">
                            <a:latin typeface="Cambria Math"/>
                          </a:rPr>
                          <m:t> </m:t>
                        </m:r>
                      </m:sub>
                    </m:sSub>
                    <m:r>
                      <a:rPr lang="en-US" sz="1400" i="1">
                        <a:latin typeface="Cambria Math"/>
                      </a:rPr>
                      <m:t>−</m:t>
                    </m:r>
                    <m:r>
                      <a:rPr lang="en-US" sz="1400" i="1">
                        <a:latin typeface="Cambria Math"/>
                      </a:rPr>
                      <m:t>𝑦</m:t>
                    </m:r>
                    <m:sSub>
                      <m:sSubPr>
                        <m:ctrlPr>
                          <a:rPr lang="en-US" sz="1400" i="1">
                            <a:latin typeface="Cambria Math" panose="02040503050406030204" pitchFamily="18" charset="0"/>
                          </a:rPr>
                        </m:ctrlPr>
                      </m:sSubPr>
                      <m:e>
                        <m:r>
                          <a:rPr lang="en-US" sz="1400" i="1">
                            <a:latin typeface="Cambria Math"/>
                          </a:rPr>
                          <m:t>̂</m:t>
                        </m:r>
                      </m:e>
                      <m:sub>
                        <m:r>
                          <a:rPr lang="en-US" sz="1400" i="1">
                            <a:latin typeface="Cambria Math"/>
                          </a:rPr>
                          <m:t>𝑡</m:t>
                        </m:r>
                        <m:r>
                          <a:rPr lang="en-US" sz="1400" i="1">
                            <a:latin typeface="Cambria Math"/>
                          </a:rPr>
                          <m:t>|</m:t>
                        </m:r>
                        <m:r>
                          <a:rPr lang="en-US" sz="1400" i="1">
                            <a:latin typeface="Cambria Math"/>
                          </a:rPr>
                          <m:t>𝑡</m:t>
                        </m:r>
                        <m:r>
                          <a:rPr lang="en-US" sz="1400" i="1">
                            <a:latin typeface="Cambria Math"/>
                          </a:rPr>
                          <m:t>−</m:t>
                        </m:r>
                        <m:r>
                          <a:rPr lang="en-US" sz="1400" i="1">
                            <a:latin typeface="Cambria Math"/>
                          </a:rPr>
                          <m:t>1</m:t>
                        </m:r>
                      </m:sub>
                    </m:sSub>
                  </m:oMath>
                </a14:m>
                <a:r>
                  <a:rPr lang="en-US" sz="1400" i="1" dirty="0"/>
                  <a:t>.</a:t>
                </a:r>
              </a:p>
              <a:p>
                <a:pPr marL="285750" indent="-285750" algn="l">
                  <a:buFont typeface="Arial" panose="020B0604020202020204" pitchFamily="34" charset="0"/>
                  <a:buChar char="•"/>
                </a:pPr>
                <a:r>
                  <a:rPr lang="en-US" sz="1200" b="1" i="1" u="sng" dirty="0"/>
                  <a:t>Assumptions:</a:t>
                </a:r>
              </a:p>
              <a:p>
                <a:pPr marL="742950" lvl="1" indent="-285750" algn="l">
                  <a:buFont typeface="Wingdings" panose="05000000000000000000" pitchFamily="2" charset="2"/>
                  <a:buChar char="Ø"/>
                </a:pPr>
                <a:r>
                  <a:rPr lang="en-US" sz="1200" i="1" dirty="0"/>
                  <a:t>{et} uncorrelated. If they aren’t, then information left in residuals that should be used in computing forecasts.</a:t>
                </a:r>
              </a:p>
              <a:p>
                <a:pPr marL="742950" lvl="1" indent="-285750" algn="l">
                  <a:buFont typeface="Wingdings" panose="05000000000000000000" pitchFamily="2" charset="2"/>
                  <a:buChar char="Ø"/>
                </a:pPr>
                <a:r>
                  <a:rPr lang="en-US" sz="1200" i="1" dirty="0"/>
                  <a:t>{et} have mean zero. If they don’t, then forecasts are biased.</a:t>
                </a:r>
              </a:p>
              <a:p>
                <a:pPr marL="285750" indent="-285750" algn="l">
                  <a:buFont typeface="Arial" panose="020B0604020202020204" pitchFamily="34" charset="0"/>
                  <a:buChar char="•"/>
                </a:pPr>
                <a:r>
                  <a:rPr lang="en-US" sz="1200" b="1" i="1" u="sng" dirty="0"/>
                  <a:t>Useful properties (for prediction intervals)</a:t>
                </a:r>
              </a:p>
              <a:p>
                <a:pPr marL="742950" lvl="1" indent="-285750" algn="l">
                  <a:buFont typeface="Wingdings" panose="05000000000000000000" pitchFamily="2" charset="2"/>
                  <a:buChar char="Ø"/>
                </a:pPr>
                <a:r>
                  <a:rPr lang="en-US" sz="1200" i="1" dirty="0"/>
                  <a:t>{et} have constant variance.</a:t>
                </a:r>
              </a:p>
              <a:p>
                <a:pPr marL="742950" lvl="1" indent="-285750" algn="l">
                  <a:buFont typeface="Wingdings" panose="05000000000000000000" pitchFamily="2" charset="2"/>
                  <a:buChar char="Ø"/>
                </a:pPr>
                <a:r>
                  <a:rPr lang="en-US" sz="1200" i="1" dirty="0"/>
                  <a:t>{et} are normally distributed.</a:t>
                </a:r>
              </a:p>
              <a:p>
                <a:pPr marL="742950" lvl="1" indent="-285750" algn="l">
                  <a:buFont typeface="Wingdings" panose="05000000000000000000" pitchFamily="2" charset="2"/>
                  <a:buChar char="Ø"/>
                </a:pPr>
                <a:r>
                  <a:rPr lang="en-US" sz="1200" i="1" dirty="0"/>
                  <a:t>Perform </a:t>
                </a:r>
                <a:r>
                  <a:rPr lang="en-US" sz="1200" i="1" dirty="0" err="1"/>
                  <a:t>Ljung</a:t>
                </a:r>
                <a:r>
                  <a:rPr lang="en-US" sz="1200" i="1" dirty="0"/>
                  <a:t>–Box Test (also known as Portmanteau test)</a:t>
                </a:r>
              </a:p>
            </p:txBody>
          </p:sp>
        </mc:Choice>
        <mc:Fallback xmlns="">
          <p:sp>
            <p:nvSpPr>
              <p:cNvPr id="4" name="TextBox 3"/>
              <p:cNvSpPr txBox="1">
                <a:spLocks noRot="1" noChangeAspect="1" noMove="1" noResize="1" noEditPoints="1" noAdjustHandles="1" noChangeArrowheads="1" noChangeShapeType="1" noTextEdit="1"/>
              </p:cNvSpPr>
              <p:nvPr/>
            </p:nvSpPr>
            <p:spPr>
              <a:xfrm>
                <a:off x="599694" y="1587676"/>
                <a:ext cx="8054452" cy="2358403"/>
              </a:xfrm>
              <a:prstGeom prst="rect">
                <a:avLst/>
              </a:prstGeom>
              <a:blipFill rotWithShape="1">
                <a:blip r:embed="rId3"/>
                <a:stretch>
                  <a:fillRect b="-514"/>
                </a:stretch>
              </a:blipFill>
              <a:ln>
                <a:solidFill>
                  <a:schemeClr val="tx1"/>
                </a:solidFill>
              </a:ln>
            </p:spPr>
            <p:txBody>
              <a:bodyPr/>
              <a:lstStyle/>
              <a:p>
                <a:r>
                  <a:rPr lang="en-US">
                    <a:noFill/>
                  </a:rPr>
                  <a:t> </a:t>
                </a:r>
              </a:p>
            </p:txBody>
          </p:sp>
        </mc:Fallback>
      </mc:AlternateContent>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694" y="4125685"/>
            <a:ext cx="8054451" cy="204358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99104528"/>
      </p:ext>
    </p:extLst>
  </p:cSld>
  <p:clrMapOvr>
    <a:masterClrMapping/>
  </p:clrMapOvr>
  <p:transition/>
</p:sld>
</file>

<file path=ppt/theme/theme1.xml><?xml version="1.0" encoding="utf-8"?>
<a:theme xmlns:a="http://schemas.openxmlformats.org/drawingml/2006/main" name="Blank">
  <a:themeElements>
    <a:clrScheme name="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3_Custom Design 4">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3_Custom Design 1">
        <a:dk1>
          <a:srgbClr val="000000"/>
        </a:dk1>
        <a:lt1>
          <a:srgbClr val="FFFFFF"/>
        </a:lt1>
        <a:dk2>
          <a:srgbClr val="000000"/>
        </a:dk2>
        <a:lt2>
          <a:srgbClr val="808080"/>
        </a:lt2>
        <a:accent1>
          <a:srgbClr val="739600"/>
        </a:accent1>
        <a:accent2>
          <a:srgbClr val="98C6EA"/>
        </a:accent2>
        <a:accent3>
          <a:srgbClr val="FFFFFF"/>
        </a:accent3>
        <a:accent4>
          <a:srgbClr val="000000"/>
        </a:accent4>
        <a:accent5>
          <a:srgbClr val="BCC9AA"/>
        </a:accent5>
        <a:accent6>
          <a:srgbClr val="89B3D4"/>
        </a:accent6>
        <a:hlink>
          <a:srgbClr val="ABC785"/>
        </a:hlink>
        <a:folHlink>
          <a:srgbClr val="C1E2E5"/>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808080"/>
        </a:lt2>
        <a:accent1>
          <a:srgbClr val="739600"/>
        </a:accent1>
        <a:accent2>
          <a:srgbClr val="6CADE4"/>
        </a:accent2>
        <a:accent3>
          <a:srgbClr val="FFFFFF"/>
        </a:accent3>
        <a:accent4>
          <a:srgbClr val="000000"/>
        </a:accent4>
        <a:accent5>
          <a:srgbClr val="BCC9AA"/>
        </a:accent5>
        <a:accent6>
          <a:srgbClr val="619CCF"/>
        </a:accent6>
        <a:hlink>
          <a:srgbClr val="ABC785"/>
        </a:hlink>
        <a:folHlink>
          <a:srgbClr val="C1E2E5"/>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1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a:themeElements>
    <a:clrScheme name="2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fontScheme name="2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bodyPr>
      <a:lstStyle>
        <a:defPPr marL="0" marR="0" indent="0" algn="ctr" defTabSz="1019175"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2_Blank 1">
        <a:dk1>
          <a:srgbClr val="000000"/>
        </a:dk1>
        <a:lt1>
          <a:srgbClr val="FFFFFF"/>
        </a:lt1>
        <a:dk2>
          <a:srgbClr val="000000"/>
        </a:dk2>
        <a:lt2>
          <a:srgbClr val="808080"/>
        </a:lt2>
        <a:accent1>
          <a:srgbClr val="3C8A2E"/>
        </a:accent1>
        <a:accent2>
          <a:srgbClr val="C7D28A"/>
        </a:accent2>
        <a:accent3>
          <a:srgbClr val="FFFFFF"/>
        </a:accent3>
        <a:accent4>
          <a:srgbClr val="000000"/>
        </a:accent4>
        <a:accent5>
          <a:srgbClr val="AFC4AD"/>
        </a:accent5>
        <a:accent6>
          <a:srgbClr val="B4BE7D"/>
        </a:accent6>
        <a:hlink>
          <a:srgbClr val="739600"/>
        </a:hlink>
        <a:folHlink>
          <a:srgbClr val="B7D2E3"/>
        </a:folHlink>
      </a:clrScheme>
      <a:clrMap bg1="lt1" tx1="dk1" bg2="lt2" tx2="dk2" accent1="accent1" accent2="accent2" accent3="accent3" accent4="accent4" accent5="accent5" accent6="accent6" hlink="hlink" folHlink="folHlink"/>
    </a:extraClrScheme>
    <a:extraClrScheme>
      <a:clrScheme name="2_Blank 2">
        <a:dk1>
          <a:srgbClr val="000000"/>
        </a:dk1>
        <a:lt1>
          <a:srgbClr val="FFFFFF"/>
        </a:lt1>
        <a:dk2>
          <a:srgbClr val="0000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WIStrategyCommunication6-8</Template>
  <TotalTime>11429</TotalTime>
  <Words>7331</Words>
  <Application>Microsoft Office PowerPoint</Application>
  <PresentationFormat>On-screen Show (4:3)</PresentationFormat>
  <Paragraphs>819</Paragraphs>
  <Slides>55</Slides>
  <Notes>26</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5</vt:i4>
      </vt:variant>
      <vt:variant>
        <vt:lpstr>Slide Titles</vt:lpstr>
      </vt:variant>
      <vt:variant>
        <vt:i4>55</vt:i4>
      </vt:variant>
    </vt:vector>
  </HeadingPairs>
  <TitlesOfParts>
    <vt:vector size="70" baseType="lpstr">
      <vt:lpstr>Arial</vt:lpstr>
      <vt:lpstr>Cambria Math</vt:lpstr>
      <vt:lpstr>Cumberland AMT</vt:lpstr>
      <vt:lpstr>Wingdings</vt:lpstr>
      <vt:lpstr>Wingdings 2</vt:lpstr>
      <vt:lpstr>Wingdings 3</vt:lpstr>
      <vt:lpstr>Blank</vt:lpstr>
      <vt:lpstr>3_Custom Design</vt:lpstr>
      <vt:lpstr>1_Blank</vt:lpstr>
      <vt:lpstr>2_Blank</vt:lpstr>
      <vt:lpstr>Worksheet</vt:lpstr>
      <vt:lpstr>Microsoft Excel Worksheet</vt:lpstr>
      <vt:lpstr>Packager Shell Object</vt:lpstr>
      <vt:lpstr>Macro-Enabled Worksheet</vt:lpstr>
      <vt:lpstr>Document</vt:lpstr>
      <vt:lpstr>PowerPoint Presentation</vt:lpstr>
      <vt:lpstr>Time Series Analysis</vt:lpstr>
      <vt:lpstr>Time Series Analysis</vt:lpstr>
      <vt:lpstr>Time Series Analysis</vt:lpstr>
      <vt:lpstr>Time Series Analysis</vt:lpstr>
      <vt:lpstr>Time Series Analysis</vt:lpstr>
      <vt:lpstr>Time Series Analysis</vt:lpstr>
      <vt:lpstr>Time Series Analysis – Mathematical Concepts</vt:lpstr>
      <vt:lpstr>Time Series Analysis – Mathematical Concepts</vt:lpstr>
      <vt:lpstr>Time Series Analysis – Mathematical Concepts</vt:lpstr>
      <vt:lpstr>Time Series Analysis – Mathematical Concepts</vt:lpstr>
      <vt:lpstr>Time Series Analysis – Mathematical Concepts</vt:lpstr>
      <vt:lpstr>Time Series Analysis – Forecasting Models</vt:lpstr>
      <vt:lpstr>Time Series Analysis</vt:lpstr>
      <vt:lpstr>Time Series Analysis</vt:lpstr>
      <vt:lpstr>Time Series Analysis</vt:lpstr>
      <vt:lpstr>Time Series Analysis</vt:lpstr>
      <vt:lpstr>Time Series Analysis</vt:lpstr>
      <vt:lpstr>Time Series Analysis</vt:lpstr>
      <vt:lpstr>Time Series Analysis – Mathematical Concepts</vt:lpstr>
      <vt:lpstr>Time Series Analysis – Mathematical Concepts</vt:lpstr>
      <vt:lpstr>Time Series Analysis – Mathematical Concepts</vt:lpstr>
      <vt:lpstr>Time Series Analysis – Mathematical Concepts</vt:lpstr>
      <vt:lpstr>Time Series Analysis – Mathematical Concepts</vt:lpstr>
      <vt:lpstr>Time Series Analysis – Mathematical Concepts</vt:lpstr>
      <vt:lpstr>Time Series Analysis – Mathematical Concepts</vt:lpstr>
      <vt:lpstr>Time Series Analysis – Mathematical Concepts</vt:lpstr>
      <vt:lpstr>Time Series Analysis – Mathematical Concepts</vt:lpstr>
      <vt:lpstr>Time Series Analysis – Mathematical Concepts</vt:lpstr>
      <vt:lpstr>Time Series Analysis</vt:lpstr>
      <vt:lpstr>Time Series Analysis</vt:lpstr>
      <vt:lpstr>Time Series Analysis</vt:lpstr>
      <vt:lpstr>Time Series Analysis</vt:lpstr>
      <vt:lpstr>Time Series Analysis</vt:lpstr>
      <vt:lpstr>Time Series Analysis</vt:lpstr>
      <vt:lpstr>Time Series Analysis</vt:lpstr>
      <vt:lpstr>Time Series Analysis</vt:lpstr>
      <vt:lpstr>Time Series Analysis</vt:lpstr>
      <vt:lpstr>Time Series Analysis</vt:lpstr>
      <vt:lpstr>ARIMAX</vt:lpstr>
      <vt:lpstr>Prophet</vt:lpstr>
      <vt:lpstr>Time Series Analysis – References</vt:lpstr>
      <vt:lpstr>Appendix</vt:lpstr>
      <vt:lpstr>Time Series Analysis – Forecasting Models</vt:lpstr>
      <vt:lpstr>Time Series Analysis</vt:lpstr>
      <vt:lpstr>Time Series Analysis</vt:lpstr>
      <vt:lpstr>Time Series Analysis – Decomposition Based Models</vt:lpstr>
      <vt:lpstr>Time Series Analysis – Decomposition Based Models</vt:lpstr>
      <vt:lpstr>Time Series Analysis – Decomposition Based Models</vt:lpstr>
      <vt:lpstr>Time Series Analysis– Decomposition Based Models</vt:lpstr>
      <vt:lpstr>Time Series Analysis– Decomposition Based Models</vt:lpstr>
      <vt:lpstr>Time Series Analysis– Decomposition Based Models</vt:lpstr>
      <vt:lpstr>Time Series Analysis– Decomposition Based Models</vt:lpstr>
      <vt:lpstr>Time Series Analysis– Decomposition Based Models</vt:lpstr>
      <vt:lpstr>Time Series Analysis– Decomposition Based Models</vt:lpstr>
    </vt:vector>
  </TitlesOfParts>
  <Company>Fidelity Investments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 Leadership Team</dc:title>
  <dc:creator>A244772</dc:creator>
  <cp:lastModifiedBy>Moitra, Anindya</cp:lastModifiedBy>
  <cp:revision>760</cp:revision>
  <dcterms:created xsi:type="dcterms:W3CDTF">2009-06-10T14:21:18Z</dcterms:created>
  <dcterms:modified xsi:type="dcterms:W3CDTF">2019-06-11T09:15:36Z</dcterms:modified>
</cp:coreProperties>
</file>